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3" r:id="rId6"/>
    <p:sldId id="266" r:id="rId7"/>
    <p:sldId id="267" r:id="rId8"/>
    <p:sldId id="270" r:id="rId9"/>
    <p:sldId id="264" r:id="rId10"/>
    <p:sldId id="271" r:id="rId11"/>
    <p:sldId id="261" r:id="rId12"/>
    <p:sldId id="269" r:id="rId13"/>
    <p:sldId id="268" r:id="rId14"/>
    <p:sldId id="265" r:id="rId15"/>
    <p:sldId id="262" r:id="rId16"/>
  </p:sldIdLst>
  <p:sldSz cx="18288000" cy="10287000"/>
  <p:notesSz cx="6858000" cy="9144000"/>
  <p:embeddedFontLst>
    <p:embeddedFont>
      <p:font typeface="Aharoni" panose="02010803020104030203" pitchFamily="2" charset="-79"/>
      <p:bold r:id="rId18"/>
    </p:embeddedFont>
    <p:embeddedFont>
      <p:font typeface="Algerian" panose="04020705040A02060702" pitchFamily="82" charset="0"/>
      <p:regular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Poppins" panose="00000500000000000000" pitchFamily="2" charset="0"/>
      <p:regular r:id="rId24"/>
      <p:bold r:id="rId25"/>
      <p:italic r:id="rId26"/>
      <p:boldItalic r:id="rId27"/>
    </p:embeddedFont>
    <p:embeddedFont>
      <p:font typeface="Segoe UI Black" panose="020B0A02040204020203" pitchFamily="34" charset="0"/>
      <p:bold r:id="rId28"/>
      <p:boldItalic r:id="rId29"/>
    </p:embeddedFont>
    <p:embeddedFont>
      <p:font typeface="Segoe UI Semibold" panose="020B0702040204020203" pitchFamily="34" charset="0"/>
      <p:bold r:id="rId30"/>
      <p:boldItalic r:id="rId31"/>
    </p:embeddedFont>
    <p:embeddedFont>
      <p:font typeface="Times" panose="02020603050405020304" pitchFamily="18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6" roundtripDataSignature="AMtx7mhpBQbtFvqVSsv1/j5SP4WwIPJg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946" y="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heme" Target="theme/theme1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BD8A0A1C-BFD9-E9C8-3DBB-CAE51E428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>
            <a:extLst>
              <a:ext uri="{FF2B5EF4-FFF2-40B4-BE49-F238E27FC236}">
                <a16:creationId xmlns:a16="http://schemas.microsoft.com/office/drawing/2014/main" id="{09F45CC4-25A2-A6DF-F563-3BA3586A43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>
            <a:extLst>
              <a:ext uri="{FF2B5EF4-FFF2-40B4-BE49-F238E27FC236}">
                <a16:creationId xmlns:a16="http://schemas.microsoft.com/office/drawing/2014/main" id="{8654A07E-C525-A73D-366E-B2F22A55E7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8786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480D7D38-E1E8-1AEA-1FEB-0E2AC6B14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>
            <a:extLst>
              <a:ext uri="{FF2B5EF4-FFF2-40B4-BE49-F238E27FC236}">
                <a16:creationId xmlns:a16="http://schemas.microsoft.com/office/drawing/2014/main" id="{69E8540A-A632-CA5A-EB62-BD24B40BBE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>
            <a:extLst>
              <a:ext uri="{FF2B5EF4-FFF2-40B4-BE49-F238E27FC236}">
                <a16:creationId xmlns:a16="http://schemas.microsoft.com/office/drawing/2014/main" id="{CD7FBF1F-685C-BD83-0494-98A3B2E8BC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0903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7446B8CC-D172-FB4B-E0F3-7E6C82FFA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>
            <a:extLst>
              <a:ext uri="{FF2B5EF4-FFF2-40B4-BE49-F238E27FC236}">
                <a16:creationId xmlns:a16="http://schemas.microsoft.com/office/drawing/2014/main" id="{79E61E11-9AFF-3028-7B8F-835B1D621C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>
            <a:extLst>
              <a:ext uri="{FF2B5EF4-FFF2-40B4-BE49-F238E27FC236}">
                <a16:creationId xmlns:a16="http://schemas.microsoft.com/office/drawing/2014/main" id="{520C7E25-FF04-2F01-7083-61B2AC4B64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7312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55C632A3-1F27-5E7D-1841-5849A48C9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>
            <a:extLst>
              <a:ext uri="{FF2B5EF4-FFF2-40B4-BE49-F238E27FC236}">
                <a16:creationId xmlns:a16="http://schemas.microsoft.com/office/drawing/2014/main" id="{64E1EFC6-0669-CA65-F567-16A3B41826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>
            <a:extLst>
              <a:ext uri="{FF2B5EF4-FFF2-40B4-BE49-F238E27FC236}">
                <a16:creationId xmlns:a16="http://schemas.microsoft.com/office/drawing/2014/main" id="{B19CCD2D-E50B-DA40-9459-47DBCFCD5A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9523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247032CE-4996-A61C-E47A-A4A927DE5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>
            <a:extLst>
              <a:ext uri="{FF2B5EF4-FFF2-40B4-BE49-F238E27FC236}">
                <a16:creationId xmlns:a16="http://schemas.microsoft.com/office/drawing/2014/main" id="{47460D98-6D76-662C-4FCB-A528BE3649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>
            <a:extLst>
              <a:ext uri="{FF2B5EF4-FFF2-40B4-BE49-F238E27FC236}">
                <a16:creationId xmlns:a16="http://schemas.microsoft.com/office/drawing/2014/main" id="{20109DDA-2741-BB21-7A25-2B5E975518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3195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5E76106E-1F59-6C58-4791-C2596B2E8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>
            <a:extLst>
              <a:ext uri="{FF2B5EF4-FFF2-40B4-BE49-F238E27FC236}">
                <a16:creationId xmlns:a16="http://schemas.microsoft.com/office/drawing/2014/main" id="{F6FD9E55-BAE1-1BB1-BA24-DBB503F636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>
            <a:extLst>
              <a:ext uri="{FF2B5EF4-FFF2-40B4-BE49-F238E27FC236}">
                <a16:creationId xmlns:a16="http://schemas.microsoft.com/office/drawing/2014/main" id="{4ACA0FA8-207A-6F6E-5511-D0DB473D8F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5099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5DB274F4-47F7-B08C-7DFF-ECF080E09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>
            <a:extLst>
              <a:ext uri="{FF2B5EF4-FFF2-40B4-BE49-F238E27FC236}">
                <a16:creationId xmlns:a16="http://schemas.microsoft.com/office/drawing/2014/main" id="{880A54F5-128F-2FF1-9855-5BC26A3FDC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>
            <a:extLst>
              <a:ext uri="{FF2B5EF4-FFF2-40B4-BE49-F238E27FC236}">
                <a16:creationId xmlns:a16="http://schemas.microsoft.com/office/drawing/2014/main" id="{B1E21A14-D546-B65F-FC26-1A1FEB10BD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659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29FD0D6C-6FE1-1B60-DADD-C27EA3D54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>
            <a:extLst>
              <a:ext uri="{FF2B5EF4-FFF2-40B4-BE49-F238E27FC236}">
                <a16:creationId xmlns:a16="http://schemas.microsoft.com/office/drawing/2014/main" id="{62260D34-C815-748D-8525-58051CCB87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>
            <a:extLst>
              <a:ext uri="{FF2B5EF4-FFF2-40B4-BE49-F238E27FC236}">
                <a16:creationId xmlns:a16="http://schemas.microsoft.com/office/drawing/2014/main" id="{2ADDC28D-FC4A-C978-C9D5-5D56872C8E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89501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793AC407-35E4-502A-4A4D-6411DFECE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>
            <a:extLst>
              <a:ext uri="{FF2B5EF4-FFF2-40B4-BE49-F238E27FC236}">
                <a16:creationId xmlns:a16="http://schemas.microsoft.com/office/drawing/2014/main" id="{10B84E87-95FC-B57D-478A-F1FC7FAF06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>
            <a:extLst>
              <a:ext uri="{FF2B5EF4-FFF2-40B4-BE49-F238E27FC236}">
                <a16:creationId xmlns:a16="http://schemas.microsoft.com/office/drawing/2014/main" id="{A1813ACD-2541-CD17-C7B3-956F40BC6D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4905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/>
          <p:nvPr/>
        </p:nvSpPr>
        <p:spPr>
          <a:xfrm>
            <a:off x="2981104" y="231914"/>
            <a:ext cx="1286846" cy="1346224"/>
          </a:xfrm>
          <a:custGeom>
            <a:avLst/>
            <a:gdLst/>
            <a:ahLst/>
            <a:cxnLst/>
            <a:rect l="l" t="t" r="r" b="b"/>
            <a:pathLst>
              <a:path w="1286846" h="1346224" extrusionOk="0">
                <a:moveTo>
                  <a:pt x="0" y="0"/>
                </a:moveTo>
                <a:lnTo>
                  <a:pt x="1286846" y="0"/>
                </a:lnTo>
                <a:lnTo>
                  <a:pt x="1286846" y="1346224"/>
                </a:lnTo>
                <a:lnTo>
                  <a:pt x="0" y="13462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592952" b="-364"/>
            </a:stretch>
          </a:blip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>
            <a:off x="14178639" y="319268"/>
            <a:ext cx="1090022" cy="1090022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"/>
          <p:cNvSpPr/>
          <p:nvPr/>
        </p:nvSpPr>
        <p:spPr>
          <a:xfrm>
            <a:off x="1862050" y="330378"/>
            <a:ext cx="1159670" cy="1149295"/>
          </a:xfrm>
          <a:custGeom>
            <a:avLst/>
            <a:gdLst/>
            <a:ahLst/>
            <a:cxnLst/>
            <a:rect l="l" t="t" r="r" b="b"/>
            <a:pathLst>
              <a:path w="1159670" h="1149295" extrusionOk="0">
                <a:moveTo>
                  <a:pt x="0" y="0"/>
                </a:moveTo>
                <a:lnTo>
                  <a:pt x="1159670" y="0"/>
                </a:lnTo>
                <a:lnTo>
                  <a:pt x="1159670" y="1149295"/>
                </a:lnTo>
                <a:lnTo>
                  <a:pt x="0" y="11492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r="-554064"/>
            </a:stretch>
          </a:blipFill>
          <a:ln>
            <a:noFill/>
          </a:ln>
        </p:spPr>
      </p:sp>
      <p:sp>
        <p:nvSpPr>
          <p:cNvPr id="88" name="Google Shape;88;p1"/>
          <p:cNvSpPr txBox="1"/>
          <p:nvPr/>
        </p:nvSpPr>
        <p:spPr>
          <a:xfrm>
            <a:off x="2981104" y="848634"/>
            <a:ext cx="12399958" cy="56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9" b="1" i="0" u="none" strike="noStrike" cap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rPr>
              <a:t>P.E.S. COLLEGE OF ENGINEERING MANDYA - 571401</a:t>
            </a:r>
            <a:endParaRPr/>
          </a:p>
        </p:txBody>
      </p:sp>
      <p:sp>
        <p:nvSpPr>
          <p:cNvPr id="89" name="Google Shape;89;p1"/>
          <p:cNvSpPr/>
          <p:nvPr/>
        </p:nvSpPr>
        <p:spPr>
          <a:xfrm>
            <a:off x="15268661" y="290811"/>
            <a:ext cx="1157289" cy="1146935"/>
          </a:xfrm>
          <a:custGeom>
            <a:avLst/>
            <a:gdLst/>
            <a:ahLst/>
            <a:cxnLst/>
            <a:rect l="l" t="t" r="r" b="b"/>
            <a:pathLst>
              <a:path w="1157289" h="1146935" extrusionOk="0">
                <a:moveTo>
                  <a:pt x="0" y="0"/>
                </a:moveTo>
                <a:lnTo>
                  <a:pt x="1157289" y="0"/>
                </a:lnTo>
                <a:lnTo>
                  <a:pt x="1157289" y="1146936"/>
                </a:lnTo>
                <a:lnTo>
                  <a:pt x="0" y="11469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r="-554064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761422" y="3526599"/>
            <a:ext cx="16239841" cy="1895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chemeClr val="bg1"/>
                </a:solidFill>
                <a:latin typeface="Algerian" panose="04020705040A02060702" pitchFamily="82" charset="0"/>
                <a:ea typeface="Alex Brush"/>
                <a:cs typeface="Alex Brush"/>
                <a:sym typeface="Alex Brush"/>
              </a:rPr>
              <a:t>Mini Project Presentation </a:t>
            </a:r>
            <a:endParaRPr lang="en-US" sz="88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6100514" y="492654"/>
            <a:ext cx="6161139" cy="433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19" b="1" i="0" u="none" strike="noStrike" cap="none" dirty="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rPr>
              <a:t>PEOPLE’S EDUCATION TRUST (R), MANDYA</a:t>
            </a:r>
            <a:endParaRPr dirty="0"/>
          </a:p>
        </p:txBody>
      </p:sp>
      <p:sp>
        <p:nvSpPr>
          <p:cNvPr id="93" name="Google Shape;93;p1"/>
          <p:cNvSpPr txBox="1"/>
          <p:nvPr/>
        </p:nvSpPr>
        <p:spPr>
          <a:xfrm>
            <a:off x="5152209" y="1522391"/>
            <a:ext cx="8011700" cy="30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5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75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(An Autonomous Institution under VTU, Belagavi, Aided by Govt. of Karnataka.)</a:t>
            </a:r>
            <a:endParaRPr/>
          </a:p>
        </p:txBody>
      </p:sp>
      <p:sp>
        <p:nvSpPr>
          <p:cNvPr id="94" name="Google Shape;94;p1"/>
          <p:cNvSpPr txBox="1"/>
          <p:nvPr/>
        </p:nvSpPr>
        <p:spPr>
          <a:xfrm>
            <a:off x="4592210" y="8036138"/>
            <a:ext cx="9525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235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90;p1">
            <a:extLst>
              <a:ext uri="{FF2B5EF4-FFF2-40B4-BE49-F238E27FC236}">
                <a16:creationId xmlns:a16="http://schemas.microsoft.com/office/drawing/2014/main" id="{ECF52E54-3798-7B40-423C-9D9FF1900106}"/>
              </a:ext>
            </a:extLst>
          </p:cNvPr>
          <p:cNvSpPr txBox="1"/>
          <p:nvPr/>
        </p:nvSpPr>
        <p:spPr>
          <a:xfrm>
            <a:off x="761421" y="5276235"/>
            <a:ext cx="1623984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chemeClr val="bg1"/>
                </a:solidFill>
                <a:latin typeface="Algerian" panose="04020705040A02060702" pitchFamily="82" charset="0"/>
                <a:ea typeface="Alex Brush"/>
                <a:cs typeface="Alex Brush"/>
                <a:sym typeface="Alex Brush"/>
              </a:rPr>
              <a:t>Department of Artificial Intelligence and Machine learning</a:t>
            </a:r>
            <a:endParaRPr lang="en-US" sz="36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59FD9D-DA76-9C08-ABC9-FEE3B5916272}"/>
              </a:ext>
            </a:extLst>
          </p:cNvPr>
          <p:cNvSpPr txBox="1"/>
          <p:nvPr/>
        </p:nvSpPr>
        <p:spPr>
          <a:xfrm>
            <a:off x="1724986" y="6539967"/>
            <a:ext cx="147009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b="0" i="0" dirty="0">
                <a:solidFill>
                  <a:srgbClr val="D8DEE9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"KCET COLLEGE PREDICTOR AND AI ADVISOR”</a:t>
            </a:r>
            <a:endParaRPr lang="en-IN" sz="4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C2D95F2B-F484-F814-487B-7547616B7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>
            <a:extLst>
              <a:ext uri="{FF2B5EF4-FFF2-40B4-BE49-F238E27FC236}">
                <a16:creationId xmlns:a16="http://schemas.microsoft.com/office/drawing/2014/main" id="{6456A1BA-44C9-290A-F721-005C384F3DFC}"/>
              </a:ext>
            </a:extLst>
          </p:cNvPr>
          <p:cNvSpPr/>
          <p:nvPr/>
        </p:nvSpPr>
        <p:spPr>
          <a:xfrm>
            <a:off x="353961" y="368711"/>
            <a:ext cx="17521083" cy="9527457"/>
          </a:xfrm>
          <a:custGeom>
            <a:avLst/>
            <a:gdLst/>
            <a:ahLst/>
            <a:cxnLst/>
            <a:rect l="l" t="t" r="r" b="b"/>
            <a:pathLst>
              <a:path w="3555620" h="2445502" extrusionOk="0">
                <a:moveTo>
                  <a:pt x="11469" y="0"/>
                </a:moveTo>
                <a:lnTo>
                  <a:pt x="3544150" y="0"/>
                </a:lnTo>
                <a:cubicBezTo>
                  <a:pt x="3547192" y="0"/>
                  <a:pt x="3550110" y="1208"/>
                  <a:pt x="3552261" y="3359"/>
                </a:cubicBezTo>
                <a:cubicBezTo>
                  <a:pt x="3554411" y="5510"/>
                  <a:pt x="3555620" y="8427"/>
                  <a:pt x="3555620" y="11469"/>
                </a:cubicBezTo>
                <a:lnTo>
                  <a:pt x="3555620" y="2434032"/>
                </a:lnTo>
                <a:cubicBezTo>
                  <a:pt x="3555620" y="2437074"/>
                  <a:pt x="3554411" y="2439991"/>
                  <a:pt x="3552261" y="2442142"/>
                </a:cubicBezTo>
                <a:cubicBezTo>
                  <a:pt x="3550110" y="2444293"/>
                  <a:pt x="3547192" y="2445502"/>
                  <a:pt x="3544150" y="2445502"/>
                </a:cubicBezTo>
                <a:lnTo>
                  <a:pt x="11469" y="2445502"/>
                </a:lnTo>
                <a:cubicBezTo>
                  <a:pt x="8427" y="2445502"/>
                  <a:pt x="5510" y="2444293"/>
                  <a:pt x="3359" y="2442142"/>
                </a:cubicBezTo>
                <a:cubicBezTo>
                  <a:pt x="1208" y="2439991"/>
                  <a:pt x="0" y="2437074"/>
                  <a:pt x="0" y="2434032"/>
                </a:cubicBezTo>
                <a:lnTo>
                  <a:pt x="0" y="11469"/>
                </a:lnTo>
                <a:cubicBezTo>
                  <a:pt x="0" y="8427"/>
                  <a:pt x="1208" y="5510"/>
                  <a:pt x="3359" y="3359"/>
                </a:cubicBezTo>
                <a:cubicBezTo>
                  <a:pt x="5510" y="1208"/>
                  <a:pt x="8427" y="0"/>
                  <a:pt x="11469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38100" cap="sq" cmpd="sng">
            <a:solidFill>
              <a:srgbClr val="E5E1D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5">
            <a:extLst>
              <a:ext uri="{FF2B5EF4-FFF2-40B4-BE49-F238E27FC236}">
                <a16:creationId xmlns:a16="http://schemas.microsoft.com/office/drawing/2014/main" id="{E315CFB0-6F92-02AF-BD57-A1D04C0518FE}"/>
              </a:ext>
            </a:extLst>
          </p:cNvPr>
          <p:cNvSpPr/>
          <p:nvPr/>
        </p:nvSpPr>
        <p:spPr>
          <a:xfrm rot="-5400000">
            <a:off x="12031135" y="-1746490"/>
            <a:ext cx="4510376" cy="8003355"/>
          </a:xfrm>
          <a:custGeom>
            <a:avLst/>
            <a:gdLst/>
            <a:ahLst/>
            <a:cxnLst/>
            <a:rect l="l" t="t" r="r" b="b"/>
            <a:pathLst>
              <a:path w="10128448" h="10895890" extrusionOk="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8000"/>
            </a:blip>
            <a:stretch>
              <a:fillRect l="-351" r="-124909" b="-36139"/>
            </a:stretch>
          </a:blipFill>
          <a:ln>
            <a:noFill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F07907-50B7-689B-BD11-3DAA654716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145" y="1166198"/>
            <a:ext cx="16963709" cy="7954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00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"/>
          <p:cNvSpPr/>
          <p:nvPr/>
        </p:nvSpPr>
        <p:spPr>
          <a:xfrm rot="10800000">
            <a:off x="6510989" y="-1"/>
            <a:ext cx="7189030" cy="1462014"/>
          </a:xfrm>
          <a:custGeom>
            <a:avLst/>
            <a:gdLst/>
            <a:ahLst/>
            <a:cxnLst/>
            <a:rect l="l" t="t" r="r" b="b"/>
            <a:pathLst>
              <a:path w="7470487" h="5397427" extrusionOk="0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2999"/>
            </a:blip>
            <a:stretch>
              <a:fillRect b="-263226"/>
            </a:stretch>
          </a:blipFill>
          <a:ln>
            <a:noFill/>
          </a:ln>
        </p:spPr>
      </p:sp>
      <p:grpSp>
        <p:nvGrpSpPr>
          <p:cNvPr id="141" name="Google Shape;141;p6"/>
          <p:cNvGrpSpPr/>
          <p:nvPr/>
        </p:nvGrpSpPr>
        <p:grpSpPr>
          <a:xfrm>
            <a:off x="0" y="558834"/>
            <a:ext cx="18288000" cy="9278340"/>
            <a:chOff x="0" y="-38100"/>
            <a:chExt cx="3555620" cy="2483602"/>
          </a:xfrm>
          <a:solidFill>
            <a:schemeClr val="accent4">
              <a:lumMod val="50000"/>
            </a:schemeClr>
          </a:solidFill>
        </p:grpSpPr>
        <p:sp>
          <p:nvSpPr>
            <p:cNvPr id="142" name="Google Shape;142;p6"/>
            <p:cNvSpPr/>
            <p:nvPr/>
          </p:nvSpPr>
          <p:spPr>
            <a:xfrm>
              <a:off x="0" y="0"/>
              <a:ext cx="3555620" cy="2445502"/>
            </a:xfrm>
            <a:custGeom>
              <a:avLst/>
              <a:gdLst/>
              <a:ahLst/>
              <a:cxnLst/>
              <a:rect l="l" t="t" r="r" b="b"/>
              <a:pathLst>
                <a:path w="3555620" h="2445502" extrusionOk="0">
                  <a:moveTo>
                    <a:pt x="11469" y="0"/>
                  </a:moveTo>
                  <a:lnTo>
                    <a:pt x="3544150" y="0"/>
                  </a:lnTo>
                  <a:cubicBezTo>
                    <a:pt x="3547192" y="0"/>
                    <a:pt x="3550110" y="1208"/>
                    <a:pt x="3552261" y="3359"/>
                  </a:cubicBezTo>
                  <a:cubicBezTo>
                    <a:pt x="3554411" y="5510"/>
                    <a:pt x="3555620" y="8427"/>
                    <a:pt x="3555620" y="11469"/>
                  </a:cubicBezTo>
                  <a:lnTo>
                    <a:pt x="3555620" y="2434032"/>
                  </a:lnTo>
                  <a:cubicBezTo>
                    <a:pt x="3555620" y="2437074"/>
                    <a:pt x="3554411" y="2439991"/>
                    <a:pt x="3552261" y="2442142"/>
                  </a:cubicBezTo>
                  <a:cubicBezTo>
                    <a:pt x="3550110" y="2444293"/>
                    <a:pt x="3547192" y="2445502"/>
                    <a:pt x="3544150" y="2445502"/>
                  </a:cubicBezTo>
                  <a:lnTo>
                    <a:pt x="11469" y="2445502"/>
                  </a:lnTo>
                  <a:cubicBezTo>
                    <a:pt x="8427" y="2445502"/>
                    <a:pt x="5510" y="2444293"/>
                    <a:pt x="3359" y="2442142"/>
                  </a:cubicBezTo>
                  <a:cubicBezTo>
                    <a:pt x="1208" y="2439991"/>
                    <a:pt x="0" y="2437074"/>
                    <a:pt x="0" y="2434032"/>
                  </a:cubicBezTo>
                  <a:lnTo>
                    <a:pt x="0" y="11469"/>
                  </a:lnTo>
                  <a:cubicBezTo>
                    <a:pt x="0" y="8427"/>
                    <a:pt x="1208" y="5510"/>
                    <a:pt x="3359" y="3359"/>
                  </a:cubicBezTo>
                  <a:cubicBezTo>
                    <a:pt x="5510" y="1208"/>
                    <a:pt x="8427" y="0"/>
                    <a:pt x="11469" y="0"/>
                  </a:cubicBezTo>
                  <a:close/>
                </a:path>
              </a:pathLst>
            </a:custGeom>
            <a:grpFill/>
            <a:ln w="38100" cap="sq" cmpd="sng">
              <a:solidFill>
                <a:srgbClr val="E5E1DA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6"/>
            <p:cNvSpPr txBox="1"/>
            <p:nvPr/>
          </p:nvSpPr>
          <p:spPr>
            <a:xfrm>
              <a:off x="0" y="-38100"/>
              <a:ext cx="3555620" cy="248360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4" name="Google Shape;144;p6"/>
          <p:cNvSpPr txBox="1"/>
          <p:nvPr/>
        </p:nvSpPr>
        <p:spPr>
          <a:xfrm>
            <a:off x="-783033" y="1388284"/>
            <a:ext cx="10442864" cy="1127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1" b="1" dirty="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User Flow</a:t>
            </a:r>
            <a:endParaRPr dirty="0"/>
          </a:p>
        </p:txBody>
      </p:sp>
      <p:sp>
        <p:nvSpPr>
          <p:cNvPr id="145" name="Google Shape;145;p6"/>
          <p:cNvSpPr/>
          <p:nvPr/>
        </p:nvSpPr>
        <p:spPr>
          <a:xfrm rot="10800000">
            <a:off x="-2751316" y="1462014"/>
            <a:ext cx="5402089" cy="9873588"/>
          </a:xfrm>
          <a:custGeom>
            <a:avLst/>
            <a:gdLst/>
            <a:ahLst/>
            <a:cxnLst/>
            <a:rect l="l" t="t" r="r" b="b"/>
            <a:pathLst>
              <a:path w="13745171" h="10034901" extrusionOk="0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8000"/>
            </a:blip>
            <a:stretch>
              <a:fillRect l="-1279" r="-146129"/>
            </a:stretch>
          </a:blipFill>
          <a:ln>
            <a:noFill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FBB6A8-5E1F-6FA5-3A82-9BB3587FE473}"/>
              </a:ext>
            </a:extLst>
          </p:cNvPr>
          <p:cNvSpPr txBox="1"/>
          <p:nvPr/>
        </p:nvSpPr>
        <p:spPr>
          <a:xfrm>
            <a:off x="3199031" y="2728262"/>
            <a:ext cx="2778787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IN" sz="24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N" sz="24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Enter Website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477BA5-BBB5-2164-F8DC-946E79680E1C}"/>
              </a:ext>
            </a:extLst>
          </p:cNvPr>
          <p:cNvSpPr txBox="1"/>
          <p:nvPr/>
        </p:nvSpPr>
        <p:spPr>
          <a:xfrm>
            <a:off x="1201787" y="3843661"/>
            <a:ext cx="6622777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 Details</a:t>
            </a:r>
            <a:r>
              <a:rPr lang="en-US" sz="24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KCET Rank, Preferred Location, Category, Branch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3EEF7B-D955-5384-3D16-77F79FB10FCF}"/>
              </a:ext>
            </a:extLst>
          </p:cNvPr>
          <p:cNvSpPr txBox="1"/>
          <p:nvPr/>
        </p:nvSpPr>
        <p:spPr>
          <a:xfrm>
            <a:off x="1025824" y="7665793"/>
            <a:ext cx="7502728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4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Chatbot Assistance</a:t>
            </a:r>
            <a:r>
              <a:rPr lang="en-US" sz="24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Get instant, AI-powered answers to all KCET-related queries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804D28-F699-C1C9-5E54-1D256C9108D9}"/>
              </a:ext>
            </a:extLst>
          </p:cNvPr>
          <p:cNvSpPr txBox="1"/>
          <p:nvPr/>
        </p:nvSpPr>
        <p:spPr>
          <a:xfrm>
            <a:off x="1396444" y="6135439"/>
            <a:ext cx="6622777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Receive Results</a:t>
            </a:r>
            <a:r>
              <a:rPr lang="en-US" sz="24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Personalized list of probable colleges with smart recommendations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FB67B6-F2CF-7523-1CAE-0636A3A4F44D}"/>
              </a:ext>
            </a:extLst>
          </p:cNvPr>
          <p:cNvSpPr txBox="1"/>
          <p:nvPr/>
        </p:nvSpPr>
        <p:spPr>
          <a:xfrm>
            <a:off x="3251667" y="5115296"/>
            <a:ext cx="2778787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IN" sz="24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N" sz="24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Submit Form</a:t>
            </a:r>
            <a:endParaRPr lang="en-IN" sz="24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E192727-D7C3-95AB-BE26-DCAD9DFF27F9}"/>
              </a:ext>
            </a:extLst>
          </p:cNvPr>
          <p:cNvCxnSpPr>
            <a:stCxn id="4" idx="2"/>
          </p:cNvCxnSpPr>
          <p:nvPr/>
        </p:nvCxnSpPr>
        <p:spPr>
          <a:xfrm>
            <a:off x="4588425" y="3189927"/>
            <a:ext cx="54396" cy="65373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1A3C928-163B-A89B-DE4A-FFDD51E9B36E}"/>
              </a:ext>
            </a:extLst>
          </p:cNvPr>
          <p:cNvCxnSpPr>
            <a:stCxn id="5" idx="2"/>
          </p:cNvCxnSpPr>
          <p:nvPr/>
        </p:nvCxnSpPr>
        <p:spPr>
          <a:xfrm>
            <a:off x="4513176" y="4674658"/>
            <a:ext cx="129644" cy="440637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9F52F12-E01D-D20A-B21C-BE18AACA2E17}"/>
              </a:ext>
            </a:extLst>
          </p:cNvPr>
          <p:cNvCxnSpPr>
            <a:cxnSpLocks/>
          </p:cNvCxnSpPr>
          <p:nvPr/>
        </p:nvCxnSpPr>
        <p:spPr>
          <a:xfrm>
            <a:off x="4633533" y="5576960"/>
            <a:ext cx="0" cy="49507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F4CCF67-A108-E1F7-21B1-1534BA113727}"/>
              </a:ext>
            </a:extLst>
          </p:cNvPr>
          <p:cNvCxnSpPr>
            <a:cxnSpLocks/>
          </p:cNvCxnSpPr>
          <p:nvPr/>
        </p:nvCxnSpPr>
        <p:spPr>
          <a:xfrm>
            <a:off x="4695456" y="6966436"/>
            <a:ext cx="0" cy="68811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0BB74631-F36E-54CB-9A2A-3E1393178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1697" y="599421"/>
            <a:ext cx="5659331" cy="9128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7E796BC3-C32F-F14F-C25D-7022EF72B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>
            <a:extLst>
              <a:ext uri="{FF2B5EF4-FFF2-40B4-BE49-F238E27FC236}">
                <a16:creationId xmlns:a16="http://schemas.microsoft.com/office/drawing/2014/main" id="{5A22D5B4-E01C-DD81-AE38-84A0AA38A5B8}"/>
              </a:ext>
            </a:extLst>
          </p:cNvPr>
          <p:cNvSpPr/>
          <p:nvPr/>
        </p:nvSpPr>
        <p:spPr>
          <a:xfrm>
            <a:off x="2199222" y="703495"/>
            <a:ext cx="13500245" cy="9285267"/>
          </a:xfrm>
          <a:custGeom>
            <a:avLst/>
            <a:gdLst/>
            <a:ahLst/>
            <a:cxnLst/>
            <a:rect l="l" t="t" r="r" b="b"/>
            <a:pathLst>
              <a:path w="3555620" h="2445502" extrusionOk="0">
                <a:moveTo>
                  <a:pt x="11469" y="0"/>
                </a:moveTo>
                <a:lnTo>
                  <a:pt x="3544150" y="0"/>
                </a:lnTo>
                <a:cubicBezTo>
                  <a:pt x="3547192" y="0"/>
                  <a:pt x="3550110" y="1208"/>
                  <a:pt x="3552261" y="3359"/>
                </a:cubicBezTo>
                <a:cubicBezTo>
                  <a:pt x="3554411" y="5510"/>
                  <a:pt x="3555620" y="8427"/>
                  <a:pt x="3555620" y="11469"/>
                </a:cubicBezTo>
                <a:lnTo>
                  <a:pt x="3555620" y="2434032"/>
                </a:lnTo>
                <a:cubicBezTo>
                  <a:pt x="3555620" y="2437074"/>
                  <a:pt x="3554411" y="2439991"/>
                  <a:pt x="3552261" y="2442142"/>
                </a:cubicBezTo>
                <a:cubicBezTo>
                  <a:pt x="3550110" y="2444293"/>
                  <a:pt x="3547192" y="2445502"/>
                  <a:pt x="3544150" y="2445502"/>
                </a:cubicBezTo>
                <a:lnTo>
                  <a:pt x="11469" y="2445502"/>
                </a:lnTo>
                <a:cubicBezTo>
                  <a:pt x="8427" y="2445502"/>
                  <a:pt x="5510" y="2444293"/>
                  <a:pt x="3359" y="2442142"/>
                </a:cubicBezTo>
                <a:cubicBezTo>
                  <a:pt x="1208" y="2439991"/>
                  <a:pt x="0" y="2437074"/>
                  <a:pt x="0" y="2434032"/>
                </a:cubicBezTo>
                <a:lnTo>
                  <a:pt x="0" y="11469"/>
                </a:lnTo>
                <a:cubicBezTo>
                  <a:pt x="0" y="8427"/>
                  <a:pt x="1208" y="5510"/>
                  <a:pt x="3359" y="3359"/>
                </a:cubicBezTo>
                <a:cubicBezTo>
                  <a:pt x="5510" y="1208"/>
                  <a:pt x="8427" y="0"/>
                  <a:pt x="11469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38100" cap="sq" cmpd="sng">
            <a:solidFill>
              <a:srgbClr val="E5E1D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133" name="Google Shape;133;p5">
            <a:extLst>
              <a:ext uri="{FF2B5EF4-FFF2-40B4-BE49-F238E27FC236}">
                <a16:creationId xmlns:a16="http://schemas.microsoft.com/office/drawing/2014/main" id="{7AD32E48-C635-9BC6-91EC-E693440E09EA}"/>
              </a:ext>
            </a:extLst>
          </p:cNvPr>
          <p:cNvSpPr/>
          <p:nvPr/>
        </p:nvSpPr>
        <p:spPr>
          <a:xfrm rot="-5400000">
            <a:off x="12031135" y="-1746490"/>
            <a:ext cx="4510376" cy="8003355"/>
          </a:xfrm>
          <a:custGeom>
            <a:avLst/>
            <a:gdLst/>
            <a:ahLst/>
            <a:cxnLst/>
            <a:rect l="l" t="t" r="r" b="b"/>
            <a:pathLst>
              <a:path w="10128448" h="10895890" extrusionOk="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8000"/>
            </a:blip>
            <a:stretch>
              <a:fillRect l="-351" r="-124909" b="-36139"/>
            </a:stretch>
          </a:blipFill>
          <a:ln>
            <a:noFill/>
          </a:ln>
        </p:spPr>
      </p:sp>
      <p:sp>
        <p:nvSpPr>
          <p:cNvPr id="134" name="Google Shape;134;p5">
            <a:extLst>
              <a:ext uri="{FF2B5EF4-FFF2-40B4-BE49-F238E27FC236}">
                <a16:creationId xmlns:a16="http://schemas.microsoft.com/office/drawing/2014/main" id="{7295A0CA-C8E0-67BC-5287-94693A4597B5}"/>
              </a:ext>
            </a:extLst>
          </p:cNvPr>
          <p:cNvSpPr txBox="1"/>
          <p:nvPr/>
        </p:nvSpPr>
        <p:spPr>
          <a:xfrm>
            <a:off x="3434612" y="1271258"/>
            <a:ext cx="10851711" cy="177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spcBef>
                <a:spcPts val="1500"/>
              </a:spcBef>
              <a:spcAft>
                <a:spcPts val="750"/>
              </a:spcAft>
              <a:buNone/>
            </a:pPr>
            <a:r>
              <a:rPr lang="en-US" sz="9600" b="1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Research</a:t>
            </a:r>
            <a:r>
              <a:rPr lang="en-US" sz="9600" b="1" i="0" dirty="0">
                <a:solidFill>
                  <a:srgbClr val="D8DEE9"/>
                </a:solidFill>
                <a:effectLst/>
                <a:latin typeface="Segoe WPC"/>
              </a:rPr>
              <a:t> Impact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D20C0-9AF8-BA8C-6B5B-2FAE86A24268}"/>
              </a:ext>
            </a:extLst>
          </p:cNvPr>
          <p:cNvSpPr txBox="1"/>
          <p:nvPr/>
        </p:nvSpPr>
        <p:spPr>
          <a:xfrm>
            <a:off x="3569109" y="3479916"/>
            <a:ext cx="10205883" cy="3990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800" b="0" i="0" dirty="0">
                <a:solidFill>
                  <a:srgbClr val="D8DEE9"/>
                </a:solidFill>
                <a:effectLst/>
                <a:latin typeface="Segoe WPC"/>
              </a:rPr>
              <a:t>Improved student decision-making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800" b="0" i="0" dirty="0">
                <a:solidFill>
                  <a:srgbClr val="D8DEE9"/>
                </a:solidFill>
                <a:effectLst/>
                <a:latin typeface="Segoe WPC"/>
              </a:rPr>
              <a:t>Efficient college selection process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800" b="0" i="0" dirty="0">
                <a:solidFill>
                  <a:srgbClr val="D8DEE9"/>
                </a:solidFill>
                <a:effectLst/>
                <a:latin typeface="Segoe WPC"/>
              </a:rPr>
              <a:t>Reduced </a:t>
            </a:r>
            <a:r>
              <a:rPr lang="en-US" sz="48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counseling</a:t>
            </a:r>
            <a:r>
              <a:rPr lang="en-US" sz="4800" b="0" i="0" dirty="0">
                <a:solidFill>
                  <a:srgbClr val="D8DEE9"/>
                </a:solidFill>
                <a:effectLst/>
                <a:latin typeface="Segoe WPC"/>
              </a:rPr>
              <a:t> time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800" b="0" i="0" dirty="0">
                <a:solidFill>
                  <a:srgbClr val="D8DEE9"/>
                </a:solidFill>
                <a:effectLst/>
                <a:latin typeface="Segoe WPC"/>
              </a:rPr>
              <a:t>Better accessibility to information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800" b="0" i="0" dirty="0">
                <a:solidFill>
                  <a:srgbClr val="D8DEE9"/>
                </a:solidFill>
                <a:effectLst/>
                <a:latin typeface="Segoe WPC"/>
              </a:rPr>
              <a:t>Data-driven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320868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3785D1BB-A46B-1EC9-937F-D135C0526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>
            <a:extLst>
              <a:ext uri="{FF2B5EF4-FFF2-40B4-BE49-F238E27FC236}">
                <a16:creationId xmlns:a16="http://schemas.microsoft.com/office/drawing/2014/main" id="{ED927874-99B4-4A31-2A68-1CC2CF51A00F}"/>
              </a:ext>
            </a:extLst>
          </p:cNvPr>
          <p:cNvSpPr/>
          <p:nvPr/>
        </p:nvSpPr>
        <p:spPr>
          <a:xfrm>
            <a:off x="2199222" y="703495"/>
            <a:ext cx="13500245" cy="9285267"/>
          </a:xfrm>
          <a:custGeom>
            <a:avLst/>
            <a:gdLst/>
            <a:ahLst/>
            <a:cxnLst/>
            <a:rect l="l" t="t" r="r" b="b"/>
            <a:pathLst>
              <a:path w="3555620" h="2445502" extrusionOk="0">
                <a:moveTo>
                  <a:pt x="11469" y="0"/>
                </a:moveTo>
                <a:lnTo>
                  <a:pt x="3544150" y="0"/>
                </a:lnTo>
                <a:cubicBezTo>
                  <a:pt x="3547192" y="0"/>
                  <a:pt x="3550110" y="1208"/>
                  <a:pt x="3552261" y="3359"/>
                </a:cubicBezTo>
                <a:cubicBezTo>
                  <a:pt x="3554411" y="5510"/>
                  <a:pt x="3555620" y="8427"/>
                  <a:pt x="3555620" y="11469"/>
                </a:cubicBezTo>
                <a:lnTo>
                  <a:pt x="3555620" y="2434032"/>
                </a:lnTo>
                <a:cubicBezTo>
                  <a:pt x="3555620" y="2437074"/>
                  <a:pt x="3554411" y="2439991"/>
                  <a:pt x="3552261" y="2442142"/>
                </a:cubicBezTo>
                <a:cubicBezTo>
                  <a:pt x="3550110" y="2444293"/>
                  <a:pt x="3547192" y="2445502"/>
                  <a:pt x="3544150" y="2445502"/>
                </a:cubicBezTo>
                <a:lnTo>
                  <a:pt x="11469" y="2445502"/>
                </a:lnTo>
                <a:cubicBezTo>
                  <a:pt x="8427" y="2445502"/>
                  <a:pt x="5510" y="2444293"/>
                  <a:pt x="3359" y="2442142"/>
                </a:cubicBezTo>
                <a:cubicBezTo>
                  <a:pt x="1208" y="2439991"/>
                  <a:pt x="0" y="2437074"/>
                  <a:pt x="0" y="2434032"/>
                </a:cubicBezTo>
                <a:lnTo>
                  <a:pt x="0" y="11469"/>
                </a:lnTo>
                <a:cubicBezTo>
                  <a:pt x="0" y="8427"/>
                  <a:pt x="1208" y="5510"/>
                  <a:pt x="3359" y="3359"/>
                </a:cubicBezTo>
                <a:cubicBezTo>
                  <a:pt x="5510" y="1208"/>
                  <a:pt x="8427" y="0"/>
                  <a:pt x="11469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38100" cap="sq" cmpd="sng">
            <a:solidFill>
              <a:srgbClr val="E5E1D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133" name="Google Shape;133;p5">
            <a:extLst>
              <a:ext uri="{FF2B5EF4-FFF2-40B4-BE49-F238E27FC236}">
                <a16:creationId xmlns:a16="http://schemas.microsoft.com/office/drawing/2014/main" id="{C0D4A004-7D2A-A281-BE5A-F61DA468AA6A}"/>
              </a:ext>
            </a:extLst>
          </p:cNvPr>
          <p:cNvSpPr/>
          <p:nvPr/>
        </p:nvSpPr>
        <p:spPr>
          <a:xfrm rot="-5400000">
            <a:off x="12031135" y="-1746490"/>
            <a:ext cx="4510376" cy="8003355"/>
          </a:xfrm>
          <a:custGeom>
            <a:avLst/>
            <a:gdLst/>
            <a:ahLst/>
            <a:cxnLst/>
            <a:rect l="l" t="t" r="r" b="b"/>
            <a:pathLst>
              <a:path w="10128448" h="10895890" extrusionOk="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8000"/>
            </a:blip>
            <a:stretch>
              <a:fillRect l="-351" r="-124909" b="-36139"/>
            </a:stretch>
          </a:blipFill>
          <a:ln>
            <a:noFill/>
          </a:ln>
        </p:spPr>
      </p:sp>
      <p:sp>
        <p:nvSpPr>
          <p:cNvPr id="134" name="Google Shape;134;p5">
            <a:extLst>
              <a:ext uri="{FF2B5EF4-FFF2-40B4-BE49-F238E27FC236}">
                <a16:creationId xmlns:a16="http://schemas.microsoft.com/office/drawing/2014/main" id="{A477A252-7239-28C6-1BB2-6433DE44EB1F}"/>
              </a:ext>
            </a:extLst>
          </p:cNvPr>
          <p:cNvSpPr txBox="1"/>
          <p:nvPr/>
        </p:nvSpPr>
        <p:spPr>
          <a:xfrm>
            <a:off x="3434612" y="1271258"/>
            <a:ext cx="10851711" cy="177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spcBef>
                <a:spcPts val="1500"/>
              </a:spcBef>
              <a:spcAft>
                <a:spcPts val="750"/>
              </a:spcAft>
              <a:buNone/>
            </a:pPr>
            <a:r>
              <a:rPr lang="en-US" sz="9600" b="1" i="0" dirty="0">
                <a:solidFill>
                  <a:srgbClr val="D8DEE9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Future</a:t>
            </a:r>
            <a:r>
              <a:rPr lang="en-US" sz="9600" b="1" i="0" dirty="0">
                <a:solidFill>
                  <a:srgbClr val="D8DEE9"/>
                </a:solidFill>
                <a:effectLst/>
                <a:latin typeface="Segoe WPC"/>
              </a:rPr>
              <a:t> Scope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4E08A5-EBA5-9A4A-4E23-5238998B8668}"/>
              </a:ext>
            </a:extLst>
          </p:cNvPr>
          <p:cNvSpPr txBox="1"/>
          <p:nvPr/>
        </p:nvSpPr>
        <p:spPr>
          <a:xfrm>
            <a:off x="3849329" y="4120446"/>
            <a:ext cx="9144000" cy="3375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0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Deep learning integration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0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Advanced pattern recognition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0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Historical </a:t>
            </a:r>
            <a:r>
              <a:rPr lang="en-US" sz="40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ea typeface="Segoe UI Emoji" panose="020B0502040204020203" pitchFamily="34" charset="0"/>
                <a:cs typeface="Segoe UI Semibold" panose="020B0702040204020203" pitchFamily="34" charset="0"/>
              </a:rPr>
              <a:t>trend</a:t>
            </a:r>
            <a:r>
              <a:rPr lang="en-US" sz="40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analysis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0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Success rate prediction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40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Enhanced personalization</a:t>
            </a:r>
          </a:p>
        </p:txBody>
      </p:sp>
    </p:spTree>
    <p:extLst>
      <p:ext uri="{BB962C8B-B14F-4D97-AF65-F5344CB8AC3E}">
        <p14:creationId xmlns:p14="http://schemas.microsoft.com/office/powerpoint/2010/main" val="2051459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>
          <a:extLst>
            <a:ext uri="{FF2B5EF4-FFF2-40B4-BE49-F238E27FC236}">
              <a16:creationId xmlns:a16="http://schemas.microsoft.com/office/drawing/2014/main" id="{EB51CF61-0BA6-FE3B-9013-3F7957F26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">
            <a:extLst>
              <a:ext uri="{FF2B5EF4-FFF2-40B4-BE49-F238E27FC236}">
                <a16:creationId xmlns:a16="http://schemas.microsoft.com/office/drawing/2014/main" id="{3519159D-5A38-D9F8-80D4-33D47072BD6B}"/>
              </a:ext>
            </a:extLst>
          </p:cNvPr>
          <p:cNvSpPr/>
          <p:nvPr/>
        </p:nvSpPr>
        <p:spPr>
          <a:xfrm rot="10800000">
            <a:off x="10817512" y="-1"/>
            <a:ext cx="7470487" cy="1485900"/>
          </a:xfrm>
          <a:custGeom>
            <a:avLst/>
            <a:gdLst/>
            <a:ahLst/>
            <a:cxnLst/>
            <a:rect l="l" t="t" r="r" b="b"/>
            <a:pathLst>
              <a:path w="7470487" h="5397427" extrusionOk="0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2999"/>
            </a:blip>
            <a:stretch>
              <a:fillRect b="-263226"/>
            </a:stretch>
          </a:blipFill>
          <a:ln>
            <a:noFill/>
          </a:ln>
        </p:spPr>
      </p:sp>
      <p:grpSp>
        <p:nvGrpSpPr>
          <p:cNvPr id="141" name="Google Shape;141;p6">
            <a:extLst>
              <a:ext uri="{FF2B5EF4-FFF2-40B4-BE49-F238E27FC236}">
                <a16:creationId xmlns:a16="http://schemas.microsoft.com/office/drawing/2014/main" id="{C84368DA-74E2-066D-F1B3-21969B50C5C6}"/>
              </a:ext>
            </a:extLst>
          </p:cNvPr>
          <p:cNvGrpSpPr/>
          <p:nvPr/>
        </p:nvGrpSpPr>
        <p:grpSpPr>
          <a:xfrm>
            <a:off x="2199222" y="558834"/>
            <a:ext cx="13500244" cy="9429928"/>
            <a:chOff x="0" y="-38100"/>
            <a:chExt cx="3555620" cy="2483602"/>
          </a:xfrm>
          <a:solidFill>
            <a:schemeClr val="accent4">
              <a:lumMod val="50000"/>
            </a:schemeClr>
          </a:solidFill>
        </p:grpSpPr>
        <p:sp>
          <p:nvSpPr>
            <p:cNvPr id="142" name="Google Shape;142;p6">
              <a:extLst>
                <a:ext uri="{FF2B5EF4-FFF2-40B4-BE49-F238E27FC236}">
                  <a16:creationId xmlns:a16="http://schemas.microsoft.com/office/drawing/2014/main" id="{D46F0BA5-0848-287D-58F3-5766D3903282}"/>
                </a:ext>
              </a:extLst>
            </p:cNvPr>
            <p:cNvSpPr/>
            <p:nvPr/>
          </p:nvSpPr>
          <p:spPr>
            <a:xfrm>
              <a:off x="0" y="0"/>
              <a:ext cx="3555620" cy="2445502"/>
            </a:xfrm>
            <a:custGeom>
              <a:avLst/>
              <a:gdLst/>
              <a:ahLst/>
              <a:cxnLst/>
              <a:rect l="l" t="t" r="r" b="b"/>
              <a:pathLst>
                <a:path w="3555620" h="2445502" extrusionOk="0">
                  <a:moveTo>
                    <a:pt x="11469" y="0"/>
                  </a:moveTo>
                  <a:lnTo>
                    <a:pt x="3544150" y="0"/>
                  </a:lnTo>
                  <a:cubicBezTo>
                    <a:pt x="3547192" y="0"/>
                    <a:pt x="3550110" y="1208"/>
                    <a:pt x="3552261" y="3359"/>
                  </a:cubicBezTo>
                  <a:cubicBezTo>
                    <a:pt x="3554411" y="5510"/>
                    <a:pt x="3555620" y="8427"/>
                    <a:pt x="3555620" y="11469"/>
                  </a:cubicBezTo>
                  <a:lnTo>
                    <a:pt x="3555620" y="2434032"/>
                  </a:lnTo>
                  <a:cubicBezTo>
                    <a:pt x="3555620" y="2437074"/>
                    <a:pt x="3554411" y="2439991"/>
                    <a:pt x="3552261" y="2442142"/>
                  </a:cubicBezTo>
                  <a:cubicBezTo>
                    <a:pt x="3550110" y="2444293"/>
                    <a:pt x="3547192" y="2445502"/>
                    <a:pt x="3544150" y="2445502"/>
                  </a:cubicBezTo>
                  <a:lnTo>
                    <a:pt x="11469" y="2445502"/>
                  </a:lnTo>
                  <a:cubicBezTo>
                    <a:pt x="8427" y="2445502"/>
                    <a:pt x="5510" y="2444293"/>
                    <a:pt x="3359" y="2442142"/>
                  </a:cubicBezTo>
                  <a:cubicBezTo>
                    <a:pt x="1208" y="2439991"/>
                    <a:pt x="0" y="2437074"/>
                    <a:pt x="0" y="2434032"/>
                  </a:cubicBezTo>
                  <a:lnTo>
                    <a:pt x="0" y="11469"/>
                  </a:lnTo>
                  <a:cubicBezTo>
                    <a:pt x="0" y="8427"/>
                    <a:pt x="1208" y="5510"/>
                    <a:pt x="3359" y="3359"/>
                  </a:cubicBezTo>
                  <a:cubicBezTo>
                    <a:pt x="5510" y="1208"/>
                    <a:pt x="8427" y="0"/>
                    <a:pt x="11469" y="0"/>
                  </a:cubicBezTo>
                  <a:close/>
                </a:path>
              </a:pathLst>
            </a:custGeom>
            <a:grpFill/>
            <a:ln w="38100" cap="sq" cmpd="sng">
              <a:solidFill>
                <a:srgbClr val="E5E1DA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6">
              <a:extLst>
                <a:ext uri="{FF2B5EF4-FFF2-40B4-BE49-F238E27FC236}">
                  <a16:creationId xmlns:a16="http://schemas.microsoft.com/office/drawing/2014/main" id="{FF65E39A-4EBA-8AED-137F-6267E9A981F1}"/>
                </a:ext>
              </a:extLst>
            </p:cNvPr>
            <p:cNvSpPr txBox="1"/>
            <p:nvPr/>
          </p:nvSpPr>
          <p:spPr>
            <a:xfrm>
              <a:off x="0" y="-38100"/>
              <a:ext cx="3555620" cy="248360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4" name="Google Shape;144;p6">
            <a:extLst>
              <a:ext uri="{FF2B5EF4-FFF2-40B4-BE49-F238E27FC236}">
                <a16:creationId xmlns:a16="http://schemas.microsoft.com/office/drawing/2014/main" id="{B543C1E7-1C05-E63D-E28A-A1D9BDF4079A}"/>
              </a:ext>
            </a:extLst>
          </p:cNvPr>
          <p:cNvSpPr txBox="1"/>
          <p:nvPr/>
        </p:nvSpPr>
        <p:spPr>
          <a:xfrm>
            <a:off x="3523489" y="1388284"/>
            <a:ext cx="10851711" cy="1127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1" b="1" dirty="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  <a:endParaRPr dirty="0"/>
          </a:p>
        </p:txBody>
      </p:sp>
      <p:sp>
        <p:nvSpPr>
          <p:cNvPr id="145" name="Google Shape;145;p6">
            <a:extLst>
              <a:ext uri="{FF2B5EF4-FFF2-40B4-BE49-F238E27FC236}">
                <a16:creationId xmlns:a16="http://schemas.microsoft.com/office/drawing/2014/main" id="{7ABC9E15-6BF0-1319-4FB2-4F3624D59F25}"/>
              </a:ext>
            </a:extLst>
          </p:cNvPr>
          <p:cNvSpPr/>
          <p:nvPr/>
        </p:nvSpPr>
        <p:spPr>
          <a:xfrm rot="10800000">
            <a:off x="-1" y="653218"/>
            <a:ext cx="5613586" cy="10034901"/>
          </a:xfrm>
          <a:custGeom>
            <a:avLst/>
            <a:gdLst/>
            <a:ahLst/>
            <a:cxnLst/>
            <a:rect l="l" t="t" r="r" b="b"/>
            <a:pathLst>
              <a:path w="13745171" h="10034901" extrusionOk="0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8000"/>
            </a:blip>
            <a:stretch>
              <a:fillRect l="-1279" r="-146129"/>
            </a:stretch>
          </a:blipFill>
          <a:ln>
            <a:noFill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7A897-1502-C2FF-3A58-6C8C95531C52}"/>
              </a:ext>
            </a:extLst>
          </p:cNvPr>
          <p:cNvSpPr txBox="1"/>
          <p:nvPr/>
        </p:nvSpPr>
        <p:spPr>
          <a:xfrm>
            <a:off x="4859593" y="4244021"/>
            <a:ext cx="856881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This platform will simplify the KCET admission process by providing personalized college predictions, AI-driven insights, and real-time assistance, helping students make informed decisions with confidence.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89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"/>
          <p:cNvSpPr/>
          <p:nvPr/>
        </p:nvSpPr>
        <p:spPr>
          <a:xfrm rot="2100837" flipH="1">
            <a:off x="12244033" y="2572298"/>
            <a:ext cx="8310061" cy="8781453"/>
          </a:xfrm>
          <a:custGeom>
            <a:avLst/>
            <a:gdLst/>
            <a:ahLst/>
            <a:cxnLst/>
            <a:rect l="l" t="t" r="r" b="b"/>
            <a:pathLst>
              <a:path w="8310061" h="8781453" extrusionOk="0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r="-380" b="-1867"/>
            </a:stretch>
          </a:blipFill>
          <a:ln>
            <a:noFill/>
          </a:ln>
        </p:spPr>
      </p:sp>
      <p:sp>
        <p:nvSpPr>
          <p:cNvPr id="153" name="Google Shape;153;p7"/>
          <p:cNvSpPr txBox="1"/>
          <p:nvPr/>
        </p:nvSpPr>
        <p:spPr>
          <a:xfrm>
            <a:off x="928665" y="3213525"/>
            <a:ext cx="11411477" cy="2203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8" b="1" dirty="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THANK YOU </a:t>
            </a:r>
            <a:endParaRPr dirty="0"/>
          </a:p>
        </p:txBody>
      </p:sp>
      <p:sp>
        <p:nvSpPr>
          <p:cNvPr id="154" name="Google Shape;154;p7"/>
          <p:cNvSpPr txBox="1"/>
          <p:nvPr/>
        </p:nvSpPr>
        <p:spPr>
          <a:xfrm>
            <a:off x="1124952" y="6672830"/>
            <a:ext cx="8576667" cy="580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 dirty="0">
                <a:solidFill>
                  <a:srgbClr val="FBF9F1"/>
                </a:solidFill>
                <a:latin typeface="Arial"/>
                <a:ea typeface="Arial"/>
                <a:cs typeface="Arial"/>
                <a:sym typeface="Arial"/>
              </a:rPr>
              <a:t>PES COLLEGE OF ENGINEERING MANDYA</a:t>
            </a:r>
            <a:endParaRPr dirty="0"/>
          </a:p>
        </p:txBody>
      </p:sp>
      <p:sp>
        <p:nvSpPr>
          <p:cNvPr id="2" name="Google Shape;152;p7">
            <a:extLst>
              <a:ext uri="{FF2B5EF4-FFF2-40B4-BE49-F238E27FC236}">
                <a16:creationId xmlns:a16="http://schemas.microsoft.com/office/drawing/2014/main" id="{29F65933-DFC9-BAB0-A50E-0D3FFE04321C}"/>
              </a:ext>
            </a:extLst>
          </p:cNvPr>
          <p:cNvSpPr/>
          <p:nvPr/>
        </p:nvSpPr>
        <p:spPr>
          <a:xfrm rot="2100837" flipH="1">
            <a:off x="509234" y="-5185275"/>
            <a:ext cx="8310061" cy="8781453"/>
          </a:xfrm>
          <a:custGeom>
            <a:avLst/>
            <a:gdLst/>
            <a:ahLst/>
            <a:cxnLst/>
            <a:rect l="l" t="t" r="r" b="b"/>
            <a:pathLst>
              <a:path w="8310061" h="8781453" extrusionOk="0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r="-380" b="-1867"/>
            </a:stretch>
          </a:blip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/>
          <p:nvPr/>
        </p:nvSpPr>
        <p:spPr>
          <a:xfrm>
            <a:off x="13505267" y="-209053"/>
            <a:ext cx="4782733" cy="10705106"/>
          </a:xfrm>
          <a:custGeom>
            <a:avLst/>
            <a:gdLst/>
            <a:ahLst/>
            <a:cxnLst/>
            <a:rect l="l" t="t" r="r" b="b"/>
            <a:pathLst>
              <a:path w="10128448" h="10895890" extrusionOk="0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331" t="-1781" r="-112100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1028700" y="2546453"/>
            <a:ext cx="10754113" cy="5126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b="1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Team Name </a:t>
            </a:r>
            <a:r>
              <a:rPr lang="en-US" sz="3199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: Team Valvo</a:t>
            </a:r>
            <a:endParaRPr dirty="0"/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b="1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Team Leader </a:t>
            </a:r>
            <a:r>
              <a:rPr lang="en-US" sz="3199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: Pranathi B H (4PS22CI038)</a:t>
            </a:r>
            <a:endParaRPr dirty="0"/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b="1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Team Members Details: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Pranathi B H (4PS22CI038)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Vikas R P (4PS22CI056)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Srinidhi Prabhu MU (4PS22CI049)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dirty="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Hardik Jain (4PS22CI014)</a:t>
            </a:r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2"/>
          <p:cNvSpPr txBox="1"/>
          <p:nvPr/>
        </p:nvSpPr>
        <p:spPr>
          <a:xfrm>
            <a:off x="1028700" y="1019175"/>
            <a:ext cx="4474326" cy="92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THE TEAM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C7A100-9285-CA29-CD70-26A16BB2D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3" b="95499" l="9646" r="89988">
                        <a14:foregroundMark x1="29426" y1="26156" x2="29426" y2="26156"/>
                        <a14:foregroundMark x1="47863" y1="5961" x2="47863" y2="5961"/>
                        <a14:foregroundMark x1="27839" y1="66667" x2="27839" y2="66667"/>
                        <a14:foregroundMark x1="48596" y1="95620" x2="48596" y2="95620"/>
                        <a14:foregroundMark x1="49817" y1="973" x2="49817" y2="9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44000" y="6867951"/>
            <a:ext cx="3436374" cy="281613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3"/>
          <p:cNvGrpSpPr/>
          <p:nvPr/>
        </p:nvGrpSpPr>
        <p:grpSpPr>
          <a:xfrm>
            <a:off x="2199222" y="558834"/>
            <a:ext cx="13500244" cy="9429928"/>
            <a:chOff x="0" y="-38100"/>
            <a:chExt cx="3555620" cy="2483602"/>
          </a:xfrm>
          <a:solidFill>
            <a:schemeClr val="accent4">
              <a:lumMod val="50000"/>
            </a:schemeClr>
          </a:solidFill>
        </p:grpSpPr>
        <p:sp>
          <p:nvSpPr>
            <p:cNvPr id="110" name="Google Shape;110;p3"/>
            <p:cNvSpPr/>
            <p:nvPr/>
          </p:nvSpPr>
          <p:spPr>
            <a:xfrm>
              <a:off x="0" y="0"/>
              <a:ext cx="3555620" cy="2445502"/>
            </a:xfrm>
            <a:custGeom>
              <a:avLst/>
              <a:gdLst/>
              <a:ahLst/>
              <a:cxnLst/>
              <a:rect l="l" t="t" r="r" b="b"/>
              <a:pathLst>
                <a:path w="3555620" h="2445502" extrusionOk="0">
                  <a:moveTo>
                    <a:pt x="11469" y="0"/>
                  </a:moveTo>
                  <a:lnTo>
                    <a:pt x="3544150" y="0"/>
                  </a:lnTo>
                  <a:cubicBezTo>
                    <a:pt x="3547192" y="0"/>
                    <a:pt x="3550110" y="1208"/>
                    <a:pt x="3552261" y="3359"/>
                  </a:cubicBezTo>
                  <a:cubicBezTo>
                    <a:pt x="3554411" y="5510"/>
                    <a:pt x="3555620" y="8427"/>
                    <a:pt x="3555620" y="11469"/>
                  </a:cubicBezTo>
                  <a:lnTo>
                    <a:pt x="3555620" y="2434032"/>
                  </a:lnTo>
                  <a:cubicBezTo>
                    <a:pt x="3555620" y="2437074"/>
                    <a:pt x="3554411" y="2439991"/>
                    <a:pt x="3552261" y="2442142"/>
                  </a:cubicBezTo>
                  <a:cubicBezTo>
                    <a:pt x="3550110" y="2444293"/>
                    <a:pt x="3547192" y="2445502"/>
                    <a:pt x="3544150" y="2445502"/>
                  </a:cubicBezTo>
                  <a:lnTo>
                    <a:pt x="11469" y="2445502"/>
                  </a:lnTo>
                  <a:cubicBezTo>
                    <a:pt x="8427" y="2445502"/>
                    <a:pt x="5510" y="2444293"/>
                    <a:pt x="3359" y="2442142"/>
                  </a:cubicBezTo>
                  <a:cubicBezTo>
                    <a:pt x="1208" y="2439991"/>
                    <a:pt x="0" y="2437074"/>
                    <a:pt x="0" y="2434032"/>
                  </a:cubicBezTo>
                  <a:lnTo>
                    <a:pt x="0" y="11469"/>
                  </a:lnTo>
                  <a:cubicBezTo>
                    <a:pt x="0" y="8427"/>
                    <a:pt x="1208" y="5510"/>
                    <a:pt x="3359" y="3359"/>
                  </a:cubicBezTo>
                  <a:cubicBezTo>
                    <a:pt x="5510" y="1208"/>
                    <a:pt x="8427" y="0"/>
                    <a:pt x="11469" y="0"/>
                  </a:cubicBezTo>
                  <a:close/>
                </a:path>
              </a:pathLst>
            </a:custGeom>
            <a:grpFill/>
            <a:ln w="38100" cap="sq" cmpd="sng">
              <a:solidFill>
                <a:srgbClr val="E5E1DA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 txBox="1"/>
            <p:nvPr/>
          </p:nvSpPr>
          <p:spPr>
            <a:xfrm>
              <a:off x="0" y="-38100"/>
              <a:ext cx="3555620" cy="248360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112;p3"/>
          <p:cNvSpPr/>
          <p:nvPr/>
        </p:nvSpPr>
        <p:spPr>
          <a:xfrm rot="5400000" flipH="1">
            <a:off x="-3888408" y="4007151"/>
            <a:ext cx="10168257" cy="2391444"/>
          </a:xfrm>
          <a:custGeom>
            <a:avLst/>
            <a:gdLst/>
            <a:ahLst/>
            <a:cxnLst/>
            <a:rect l="l" t="t" r="r" b="b"/>
            <a:pathLst>
              <a:path w="12221289" h="8822969" extrusionOk="0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0190" b="-268921"/>
            </a:stretch>
          </a:blipFill>
          <a:ln>
            <a:noFill/>
          </a:ln>
        </p:spPr>
      </p:sp>
      <p:sp>
        <p:nvSpPr>
          <p:cNvPr id="113" name="Google Shape;113;p3"/>
          <p:cNvSpPr txBox="1"/>
          <p:nvPr/>
        </p:nvSpPr>
        <p:spPr>
          <a:xfrm>
            <a:off x="3014892" y="1553638"/>
            <a:ext cx="13289665" cy="1100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b="1" dirty="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PROBLEM STATEMENT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452A7C-526B-6033-129B-D2DA4C97576E}"/>
              </a:ext>
            </a:extLst>
          </p:cNvPr>
          <p:cNvSpPr txBox="1"/>
          <p:nvPr/>
        </p:nvSpPr>
        <p:spPr>
          <a:xfrm>
            <a:off x="3438880" y="3504081"/>
            <a:ext cx="1102092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After KCET results are announced, students often face confusion regarding: </a:t>
            </a:r>
          </a:p>
          <a:p>
            <a:r>
              <a:rPr lang="en-US" sz="3200" dirty="0">
                <a:solidFill>
                  <a:schemeClr val="bg1"/>
                </a:solidFill>
              </a:rPr>
              <a:t>● Which colleges they are eligible for based on their rank.</a:t>
            </a:r>
          </a:p>
          <a:p>
            <a:r>
              <a:rPr lang="en-US" sz="3200" dirty="0">
                <a:solidFill>
                  <a:schemeClr val="bg1"/>
                </a:solidFill>
              </a:rPr>
              <a:t>● The next steps in the admission process. </a:t>
            </a:r>
          </a:p>
          <a:p>
            <a:r>
              <a:rPr lang="en-US" sz="3200" dirty="0">
                <a:solidFill>
                  <a:schemeClr val="bg1"/>
                </a:solidFill>
              </a:rPr>
              <a:t>● How document verification is done. </a:t>
            </a:r>
          </a:p>
          <a:p>
            <a:r>
              <a:rPr lang="en-US" sz="3200" dirty="0">
                <a:solidFill>
                  <a:schemeClr val="bg1"/>
                </a:solidFill>
              </a:rPr>
              <a:t>● Probable colleges they can get into. </a:t>
            </a:r>
          </a:p>
          <a:p>
            <a:r>
              <a:rPr lang="en-US" sz="3200" dirty="0">
                <a:solidFill>
                  <a:schemeClr val="bg1"/>
                </a:solidFill>
              </a:rPr>
              <a:t>● How to complete option entry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4"/>
          <p:cNvGrpSpPr/>
          <p:nvPr/>
        </p:nvGrpSpPr>
        <p:grpSpPr>
          <a:xfrm>
            <a:off x="2199222" y="558834"/>
            <a:ext cx="13500244" cy="9429928"/>
            <a:chOff x="0" y="-38100"/>
            <a:chExt cx="3555620" cy="2483602"/>
          </a:xfrm>
          <a:solidFill>
            <a:schemeClr val="accent4">
              <a:lumMod val="50000"/>
            </a:schemeClr>
          </a:solidFill>
        </p:grpSpPr>
        <p:sp>
          <p:nvSpPr>
            <p:cNvPr id="120" name="Google Shape;120;p4"/>
            <p:cNvSpPr/>
            <p:nvPr/>
          </p:nvSpPr>
          <p:spPr>
            <a:xfrm>
              <a:off x="0" y="0"/>
              <a:ext cx="3555620" cy="2445502"/>
            </a:xfrm>
            <a:custGeom>
              <a:avLst/>
              <a:gdLst/>
              <a:ahLst/>
              <a:cxnLst/>
              <a:rect l="l" t="t" r="r" b="b"/>
              <a:pathLst>
                <a:path w="3555620" h="2445502" extrusionOk="0">
                  <a:moveTo>
                    <a:pt x="11469" y="0"/>
                  </a:moveTo>
                  <a:lnTo>
                    <a:pt x="3544150" y="0"/>
                  </a:lnTo>
                  <a:cubicBezTo>
                    <a:pt x="3547192" y="0"/>
                    <a:pt x="3550110" y="1208"/>
                    <a:pt x="3552261" y="3359"/>
                  </a:cubicBezTo>
                  <a:cubicBezTo>
                    <a:pt x="3554411" y="5510"/>
                    <a:pt x="3555620" y="8427"/>
                    <a:pt x="3555620" y="11469"/>
                  </a:cubicBezTo>
                  <a:lnTo>
                    <a:pt x="3555620" y="2434032"/>
                  </a:lnTo>
                  <a:cubicBezTo>
                    <a:pt x="3555620" y="2437074"/>
                    <a:pt x="3554411" y="2439991"/>
                    <a:pt x="3552261" y="2442142"/>
                  </a:cubicBezTo>
                  <a:cubicBezTo>
                    <a:pt x="3550110" y="2444293"/>
                    <a:pt x="3547192" y="2445502"/>
                    <a:pt x="3544150" y="2445502"/>
                  </a:cubicBezTo>
                  <a:lnTo>
                    <a:pt x="11469" y="2445502"/>
                  </a:lnTo>
                  <a:cubicBezTo>
                    <a:pt x="8427" y="2445502"/>
                    <a:pt x="5510" y="2444293"/>
                    <a:pt x="3359" y="2442142"/>
                  </a:cubicBezTo>
                  <a:cubicBezTo>
                    <a:pt x="1208" y="2439991"/>
                    <a:pt x="0" y="2437074"/>
                    <a:pt x="0" y="2434032"/>
                  </a:cubicBezTo>
                  <a:lnTo>
                    <a:pt x="0" y="11469"/>
                  </a:lnTo>
                  <a:cubicBezTo>
                    <a:pt x="0" y="8427"/>
                    <a:pt x="1208" y="5510"/>
                    <a:pt x="3359" y="3359"/>
                  </a:cubicBezTo>
                  <a:cubicBezTo>
                    <a:pt x="5510" y="1208"/>
                    <a:pt x="8427" y="0"/>
                    <a:pt x="11469" y="0"/>
                  </a:cubicBezTo>
                  <a:close/>
                </a:path>
              </a:pathLst>
            </a:custGeom>
            <a:grpFill/>
            <a:ln w="38100" cap="sq" cmpd="sng">
              <a:solidFill>
                <a:srgbClr val="E5E1DA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 txBox="1"/>
            <p:nvPr/>
          </p:nvSpPr>
          <p:spPr>
            <a:xfrm>
              <a:off x="0" y="-38100"/>
              <a:ext cx="3555620" cy="248360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99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2" name="Google Shape;122;p4"/>
          <p:cNvSpPr/>
          <p:nvPr/>
        </p:nvSpPr>
        <p:spPr>
          <a:xfrm rot="10800000">
            <a:off x="-1" y="-1"/>
            <a:ext cx="7255682" cy="4746908"/>
          </a:xfrm>
          <a:custGeom>
            <a:avLst/>
            <a:gdLst/>
            <a:ahLst/>
            <a:cxnLst/>
            <a:rect l="l" t="t" r="r" b="b"/>
            <a:pathLst>
              <a:path w="7951775" h="8527373" extrusionOk="0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7000"/>
            </a:blip>
            <a:stretch>
              <a:fillRect r="-9593" b="-79639"/>
            </a:stretch>
          </a:blipFill>
          <a:ln>
            <a:noFill/>
          </a:ln>
        </p:spPr>
      </p:sp>
      <p:sp>
        <p:nvSpPr>
          <p:cNvPr id="123" name="Google Shape;123;p4"/>
          <p:cNvSpPr txBox="1"/>
          <p:nvPr/>
        </p:nvSpPr>
        <p:spPr>
          <a:xfrm>
            <a:off x="3523489" y="1388284"/>
            <a:ext cx="10851711" cy="1011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1" b="1" dirty="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IDEA/APPROACH</a:t>
            </a:r>
            <a:endParaRPr dirty="0"/>
          </a:p>
        </p:txBody>
      </p:sp>
      <p:sp>
        <p:nvSpPr>
          <p:cNvPr id="124" name="Google Shape;124;p4"/>
          <p:cNvSpPr txBox="1"/>
          <p:nvPr/>
        </p:nvSpPr>
        <p:spPr>
          <a:xfrm>
            <a:off x="2950347" y="3150244"/>
            <a:ext cx="11997993" cy="5539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None/>
            </a:pPr>
            <a:r>
              <a:rPr lang="en-US" sz="3600" dirty="0">
                <a:solidFill>
                  <a:schemeClr val="bg1"/>
                </a:solidFill>
              </a:rPr>
              <a:t>We propose a </a:t>
            </a:r>
            <a:r>
              <a:rPr lang="en-US" sz="3600" b="1" dirty="0">
                <a:solidFill>
                  <a:schemeClr val="bg1"/>
                </a:solidFill>
              </a:rPr>
              <a:t>web application</a:t>
            </a:r>
            <a:r>
              <a:rPr lang="en-US" sz="3600" dirty="0">
                <a:solidFill>
                  <a:schemeClr val="bg1"/>
                </a:solidFill>
              </a:rPr>
              <a:t> that simplifies the KCET admission journey. By allowing students to input their </a:t>
            </a:r>
            <a:r>
              <a:rPr lang="en-US" sz="3600" b="1" dirty="0">
                <a:solidFill>
                  <a:schemeClr val="bg1"/>
                </a:solidFill>
              </a:rPr>
              <a:t>KCET rank, preferred location, and category</a:t>
            </a:r>
            <a:r>
              <a:rPr lang="en-US" sz="3600" dirty="0">
                <a:solidFill>
                  <a:schemeClr val="bg1"/>
                </a:solidFill>
              </a:rPr>
              <a:t>, the platform will generate a </a:t>
            </a:r>
            <a:r>
              <a:rPr lang="en-US" sz="3600" b="1" dirty="0">
                <a:solidFill>
                  <a:schemeClr val="bg1"/>
                </a:solidFill>
              </a:rPr>
              <a:t>personalized dashboard</a:t>
            </a:r>
            <a:r>
              <a:rPr lang="en-US" sz="3600" dirty="0">
                <a:solidFill>
                  <a:schemeClr val="bg1"/>
                </a:solidFill>
              </a:rPr>
              <a:t> displaying probable college options based on historical cut-off data.</a:t>
            </a:r>
          </a:p>
          <a:p>
            <a:r>
              <a:rPr lang="en-US" sz="3600" dirty="0">
                <a:solidFill>
                  <a:schemeClr val="bg1"/>
                </a:solidFill>
              </a:rPr>
              <a:t>In addition, an </a:t>
            </a:r>
            <a:r>
              <a:rPr lang="en-US" sz="3600" b="1" dirty="0">
                <a:solidFill>
                  <a:schemeClr val="bg1"/>
                </a:solidFill>
              </a:rPr>
              <a:t>AI-powered chatbot</a:t>
            </a:r>
            <a:r>
              <a:rPr lang="en-US" sz="3600" dirty="0">
                <a:solidFill>
                  <a:schemeClr val="bg1"/>
                </a:solidFill>
              </a:rPr>
              <a:t> will provide </a:t>
            </a:r>
            <a:r>
              <a:rPr lang="en-US" sz="3600" b="1" dirty="0">
                <a:solidFill>
                  <a:schemeClr val="bg1"/>
                </a:solidFill>
              </a:rPr>
              <a:t>real-time answers</a:t>
            </a:r>
            <a:r>
              <a:rPr lang="en-US" sz="3600" dirty="0">
                <a:solidFill>
                  <a:schemeClr val="bg1"/>
                </a:solidFill>
              </a:rPr>
              <a:t> to KCET-related queries using </a:t>
            </a:r>
            <a:r>
              <a:rPr lang="en-US" sz="3600" b="1" dirty="0">
                <a:solidFill>
                  <a:schemeClr val="bg1"/>
                </a:solidFill>
              </a:rPr>
              <a:t>Gemini 2 Flash</a:t>
            </a:r>
            <a:r>
              <a:rPr lang="en-US" sz="3600" dirty="0">
                <a:solidFill>
                  <a:schemeClr val="bg1"/>
                </a:solidFill>
              </a:rPr>
              <a:t> (an LLM by Google), helping students with accurate, instant support throughout the process.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BDD87798-5B07-A4AD-1A6B-E319F801E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5">
            <a:extLst>
              <a:ext uri="{FF2B5EF4-FFF2-40B4-BE49-F238E27FC236}">
                <a16:creationId xmlns:a16="http://schemas.microsoft.com/office/drawing/2014/main" id="{D64D1E41-2D70-FC45-AC20-658A39B31C31}"/>
              </a:ext>
            </a:extLst>
          </p:cNvPr>
          <p:cNvGrpSpPr/>
          <p:nvPr/>
        </p:nvGrpSpPr>
        <p:grpSpPr>
          <a:xfrm>
            <a:off x="2199222" y="558834"/>
            <a:ext cx="13500244" cy="9429928"/>
            <a:chOff x="0" y="-38100"/>
            <a:chExt cx="3555620" cy="2483602"/>
          </a:xfrm>
          <a:solidFill>
            <a:schemeClr val="accent4">
              <a:lumMod val="50000"/>
            </a:schemeClr>
          </a:solidFill>
        </p:grpSpPr>
        <p:sp>
          <p:nvSpPr>
            <p:cNvPr id="131" name="Google Shape;131;p5">
              <a:extLst>
                <a:ext uri="{FF2B5EF4-FFF2-40B4-BE49-F238E27FC236}">
                  <a16:creationId xmlns:a16="http://schemas.microsoft.com/office/drawing/2014/main" id="{954964EA-E239-9386-EE99-341618EFCCF4}"/>
                </a:ext>
              </a:extLst>
            </p:cNvPr>
            <p:cNvSpPr/>
            <p:nvPr/>
          </p:nvSpPr>
          <p:spPr>
            <a:xfrm>
              <a:off x="0" y="0"/>
              <a:ext cx="3555620" cy="2445502"/>
            </a:xfrm>
            <a:custGeom>
              <a:avLst/>
              <a:gdLst/>
              <a:ahLst/>
              <a:cxnLst/>
              <a:rect l="l" t="t" r="r" b="b"/>
              <a:pathLst>
                <a:path w="3555620" h="2445502" extrusionOk="0">
                  <a:moveTo>
                    <a:pt x="11469" y="0"/>
                  </a:moveTo>
                  <a:lnTo>
                    <a:pt x="3544150" y="0"/>
                  </a:lnTo>
                  <a:cubicBezTo>
                    <a:pt x="3547192" y="0"/>
                    <a:pt x="3550110" y="1208"/>
                    <a:pt x="3552261" y="3359"/>
                  </a:cubicBezTo>
                  <a:cubicBezTo>
                    <a:pt x="3554411" y="5510"/>
                    <a:pt x="3555620" y="8427"/>
                    <a:pt x="3555620" y="11469"/>
                  </a:cubicBezTo>
                  <a:lnTo>
                    <a:pt x="3555620" y="2434032"/>
                  </a:lnTo>
                  <a:cubicBezTo>
                    <a:pt x="3555620" y="2437074"/>
                    <a:pt x="3554411" y="2439991"/>
                    <a:pt x="3552261" y="2442142"/>
                  </a:cubicBezTo>
                  <a:cubicBezTo>
                    <a:pt x="3550110" y="2444293"/>
                    <a:pt x="3547192" y="2445502"/>
                    <a:pt x="3544150" y="2445502"/>
                  </a:cubicBezTo>
                  <a:lnTo>
                    <a:pt x="11469" y="2445502"/>
                  </a:lnTo>
                  <a:cubicBezTo>
                    <a:pt x="8427" y="2445502"/>
                    <a:pt x="5510" y="2444293"/>
                    <a:pt x="3359" y="2442142"/>
                  </a:cubicBezTo>
                  <a:cubicBezTo>
                    <a:pt x="1208" y="2439991"/>
                    <a:pt x="0" y="2437074"/>
                    <a:pt x="0" y="2434032"/>
                  </a:cubicBezTo>
                  <a:lnTo>
                    <a:pt x="0" y="11469"/>
                  </a:lnTo>
                  <a:cubicBezTo>
                    <a:pt x="0" y="8427"/>
                    <a:pt x="1208" y="5510"/>
                    <a:pt x="3359" y="3359"/>
                  </a:cubicBezTo>
                  <a:cubicBezTo>
                    <a:pt x="5510" y="1208"/>
                    <a:pt x="8427" y="0"/>
                    <a:pt x="11469" y="0"/>
                  </a:cubicBezTo>
                  <a:close/>
                </a:path>
              </a:pathLst>
            </a:custGeom>
            <a:grpFill/>
            <a:ln w="38100" cap="sq" cmpd="sng">
              <a:solidFill>
                <a:srgbClr val="E5E1DA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132" name="Google Shape;132;p5">
              <a:extLst>
                <a:ext uri="{FF2B5EF4-FFF2-40B4-BE49-F238E27FC236}">
                  <a16:creationId xmlns:a16="http://schemas.microsoft.com/office/drawing/2014/main" id="{08CD2B4E-05FC-F6AB-0DD4-4A0DA4E15CA6}"/>
                </a:ext>
              </a:extLst>
            </p:cNvPr>
            <p:cNvSpPr txBox="1"/>
            <p:nvPr/>
          </p:nvSpPr>
          <p:spPr>
            <a:xfrm>
              <a:off x="0" y="-38100"/>
              <a:ext cx="3555620" cy="2483601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3" name="Google Shape;133;p5">
            <a:extLst>
              <a:ext uri="{FF2B5EF4-FFF2-40B4-BE49-F238E27FC236}">
                <a16:creationId xmlns:a16="http://schemas.microsoft.com/office/drawing/2014/main" id="{222F44CB-DCE8-9D44-8FE9-40FF0BF67B7F}"/>
              </a:ext>
            </a:extLst>
          </p:cNvPr>
          <p:cNvSpPr/>
          <p:nvPr/>
        </p:nvSpPr>
        <p:spPr>
          <a:xfrm rot="-5400000">
            <a:off x="12031135" y="-1746490"/>
            <a:ext cx="4510376" cy="8003355"/>
          </a:xfrm>
          <a:custGeom>
            <a:avLst/>
            <a:gdLst/>
            <a:ahLst/>
            <a:cxnLst/>
            <a:rect l="l" t="t" r="r" b="b"/>
            <a:pathLst>
              <a:path w="10128448" h="10895890" extrusionOk="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8000"/>
            </a:blip>
            <a:stretch>
              <a:fillRect l="-351" r="-124909" b="-36139"/>
            </a:stretch>
          </a:blipFill>
          <a:ln>
            <a:noFill/>
          </a:ln>
        </p:spPr>
      </p:sp>
      <p:sp>
        <p:nvSpPr>
          <p:cNvPr id="134" name="Google Shape;134;p5">
            <a:extLst>
              <a:ext uri="{FF2B5EF4-FFF2-40B4-BE49-F238E27FC236}">
                <a16:creationId xmlns:a16="http://schemas.microsoft.com/office/drawing/2014/main" id="{B30343D4-C5F8-7605-93B4-AD9CE345AC50}"/>
              </a:ext>
            </a:extLst>
          </p:cNvPr>
          <p:cNvSpPr txBox="1"/>
          <p:nvPr/>
        </p:nvSpPr>
        <p:spPr>
          <a:xfrm>
            <a:off x="3718144" y="2102140"/>
            <a:ext cx="10851711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7200" b="1" dirty="0">
                <a:solidFill>
                  <a:schemeClr val="bg1"/>
                </a:solidFill>
              </a:rPr>
              <a:t>Objectives</a:t>
            </a:r>
            <a:endParaRPr sz="6661" b="1" dirty="0">
              <a:solidFill>
                <a:srgbClr val="FBF9F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9DB617-D8FB-012C-33C5-C054A2B61C91}"/>
              </a:ext>
            </a:extLst>
          </p:cNvPr>
          <p:cNvSpPr txBox="1"/>
          <p:nvPr/>
        </p:nvSpPr>
        <p:spPr>
          <a:xfrm>
            <a:off x="3217564" y="3885372"/>
            <a:ext cx="1185287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dirty="0">
                <a:solidFill>
                  <a:schemeClr val="bg1"/>
                </a:solidFill>
              </a:rPr>
              <a:t>Develop a user-friendly website with a personalized dashboard showing eligible/probable colleges.</a:t>
            </a:r>
          </a:p>
          <a:p>
            <a:pPr>
              <a:buNone/>
            </a:pPr>
            <a:endParaRPr lang="en-US" sz="36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3600" dirty="0">
                <a:solidFill>
                  <a:schemeClr val="bg1"/>
                </a:solidFill>
              </a:rPr>
              <a:t>Integrate an intelligent chatbot to answer KCET-related questions.</a:t>
            </a:r>
          </a:p>
          <a:p>
            <a:pPr>
              <a:buNone/>
            </a:pP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Provide smart, AI-driven recommendations to guide students through the admission process.</a:t>
            </a:r>
          </a:p>
        </p:txBody>
      </p:sp>
    </p:spTree>
    <p:extLst>
      <p:ext uri="{BB962C8B-B14F-4D97-AF65-F5344CB8AC3E}">
        <p14:creationId xmlns:p14="http://schemas.microsoft.com/office/powerpoint/2010/main" val="2782100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0B1C8885-3682-3971-93D4-505FC2F0B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>
            <a:extLst>
              <a:ext uri="{FF2B5EF4-FFF2-40B4-BE49-F238E27FC236}">
                <a16:creationId xmlns:a16="http://schemas.microsoft.com/office/drawing/2014/main" id="{97A2987A-1664-D359-EC10-86CCA8C3D0E4}"/>
              </a:ext>
            </a:extLst>
          </p:cNvPr>
          <p:cNvSpPr/>
          <p:nvPr/>
        </p:nvSpPr>
        <p:spPr>
          <a:xfrm>
            <a:off x="2199222" y="703495"/>
            <a:ext cx="13500245" cy="9285267"/>
          </a:xfrm>
          <a:custGeom>
            <a:avLst/>
            <a:gdLst/>
            <a:ahLst/>
            <a:cxnLst/>
            <a:rect l="l" t="t" r="r" b="b"/>
            <a:pathLst>
              <a:path w="3555620" h="2445502" extrusionOk="0">
                <a:moveTo>
                  <a:pt x="11469" y="0"/>
                </a:moveTo>
                <a:lnTo>
                  <a:pt x="3544150" y="0"/>
                </a:lnTo>
                <a:cubicBezTo>
                  <a:pt x="3547192" y="0"/>
                  <a:pt x="3550110" y="1208"/>
                  <a:pt x="3552261" y="3359"/>
                </a:cubicBezTo>
                <a:cubicBezTo>
                  <a:pt x="3554411" y="5510"/>
                  <a:pt x="3555620" y="8427"/>
                  <a:pt x="3555620" y="11469"/>
                </a:cubicBezTo>
                <a:lnTo>
                  <a:pt x="3555620" y="2434032"/>
                </a:lnTo>
                <a:cubicBezTo>
                  <a:pt x="3555620" y="2437074"/>
                  <a:pt x="3554411" y="2439991"/>
                  <a:pt x="3552261" y="2442142"/>
                </a:cubicBezTo>
                <a:cubicBezTo>
                  <a:pt x="3550110" y="2444293"/>
                  <a:pt x="3547192" y="2445502"/>
                  <a:pt x="3544150" y="2445502"/>
                </a:cubicBezTo>
                <a:lnTo>
                  <a:pt x="11469" y="2445502"/>
                </a:lnTo>
                <a:cubicBezTo>
                  <a:pt x="8427" y="2445502"/>
                  <a:pt x="5510" y="2444293"/>
                  <a:pt x="3359" y="2442142"/>
                </a:cubicBezTo>
                <a:cubicBezTo>
                  <a:pt x="1208" y="2439991"/>
                  <a:pt x="0" y="2437074"/>
                  <a:pt x="0" y="2434032"/>
                </a:cubicBezTo>
                <a:lnTo>
                  <a:pt x="0" y="11469"/>
                </a:lnTo>
                <a:cubicBezTo>
                  <a:pt x="0" y="8427"/>
                  <a:pt x="1208" y="5510"/>
                  <a:pt x="3359" y="3359"/>
                </a:cubicBezTo>
                <a:cubicBezTo>
                  <a:pt x="5510" y="1208"/>
                  <a:pt x="8427" y="0"/>
                  <a:pt x="11469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38100" cap="sq" cmpd="sng">
            <a:solidFill>
              <a:srgbClr val="E5E1D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133" name="Google Shape;133;p5">
            <a:extLst>
              <a:ext uri="{FF2B5EF4-FFF2-40B4-BE49-F238E27FC236}">
                <a16:creationId xmlns:a16="http://schemas.microsoft.com/office/drawing/2014/main" id="{C74C698E-2812-9EE9-9572-6A9D91B51392}"/>
              </a:ext>
            </a:extLst>
          </p:cNvPr>
          <p:cNvSpPr/>
          <p:nvPr/>
        </p:nvSpPr>
        <p:spPr>
          <a:xfrm rot="-5400000">
            <a:off x="12031135" y="-1746490"/>
            <a:ext cx="4510376" cy="8003355"/>
          </a:xfrm>
          <a:custGeom>
            <a:avLst/>
            <a:gdLst/>
            <a:ahLst/>
            <a:cxnLst/>
            <a:rect l="l" t="t" r="r" b="b"/>
            <a:pathLst>
              <a:path w="10128448" h="10895890" extrusionOk="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8000"/>
            </a:blip>
            <a:stretch>
              <a:fillRect l="-351" r="-124909" b="-36139"/>
            </a:stretch>
          </a:blipFill>
          <a:ln>
            <a:noFill/>
          </a:ln>
        </p:spPr>
      </p:sp>
      <p:sp>
        <p:nvSpPr>
          <p:cNvPr id="134" name="Google Shape;134;p5">
            <a:extLst>
              <a:ext uri="{FF2B5EF4-FFF2-40B4-BE49-F238E27FC236}">
                <a16:creationId xmlns:a16="http://schemas.microsoft.com/office/drawing/2014/main" id="{281393C8-DFF8-21D5-61D1-837E2A1ED045}"/>
              </a:ext>
            </a:extLst>
          </p:cNvPr>
          <p:cNvSpPr txBox="1"/>
          <p:nvPr/>
        </p:nvSpPr>
        <p:spPr>
          <a:xfrm>
            <a:off x="3523488" y="2255187"/>
            <a:ext cx="10851711" cy="1489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09998"/>
              </a:lnSpc>
            </a:pPr>
            <a:r>
              <a:rPr lang="en-IN" sz="8800" b="1" i="0" dirty="0">
                <a:solidFill>
                  <a:srgbClr val="D8DEE9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Literature Survey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D44B84-C2B4-B072-AFE2-B4E4DCA56862}"/>
              </a:ext>
            </a:extLst>
          </p:cNvPr>
          <p:cNvSpPr txBox="1"/>
          <p:nvPr/>
        </p:nvSpPr>
        <p:spPr>
          <a:xfrm>
            <a:off x="3239626" y="4384413"/>
            <a:ext cx="4763730" cy="43155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500"/>
              </a:spcBef>
              <a:spcAft>
                <a:spcPts val="750"/>
              </a:spcAft>
              <a:buNone/>
            </a:pPr>
            <a:r>
              <a:rPr lang="en-US" sz="3600" b="1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System Evolution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Traditional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Manual counseling, paper-based (Pre-2000s)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Digital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Basic web portals, simple filtering (2000-2010)</a:t>
            </a:r>
          </a:p>
          <a:p>
            <a:pPr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Modern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AI-enhanced, personalized systems (2010-Present)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1859BA-25F5-265A-2DD1-6DAD26614A55}"/>
              </a:ext>
            </a:extLst>
          </p:cNvPr>
          <p:cNvSpPr txBox="1"/>
          <p:nvPr/>
        </p:nvSpPr>
        <p:spPr>
          <a:xfrm>
            <a:off x="9568217" y="4384413"/>
            <a:ext cx="5196296" cy="46422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500"/>
              </a:spcBef>
              <a:spcAft>
                <a:spcPts val="750"/>
              </a:spcAft>
              <a:buNone/>
            </a:pPr>
            <a:r>
              <a:rPr lang="en-US" sz="4000" b="1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Existing Solutions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800" b="1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Commercial</a:t>
            </a:r>
            <a:endParaRPr lang="en-US" sz="2800" dirty="0">
              <a:solidFill>
                <a:schemeClr val="bg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80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Careers360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800" dirty="0" err="1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CollegeDekho</a:t>
            </a:r>
            <a:endParaRPr lang="en-US" sz="2800" dirty="0">
              <a:solidFill>
                <a:schemeClr val="bg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80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Shiksha.com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en-US" sz="2800" b="1" dirty="0">
              <a:solidFill>
                <a:schemeClr val="bg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800" b="1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Government</a:t>
            </a:r>
            <a:endParaRPr lang="en-US" sz="2800" dirty="0">
              <a:solidFill>
                <a:schemeClr val="bg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80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Official KCET Portal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US" sz="280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Basic counseling systems</a:t>
            </a:r>
          </a:p>
        </p:txBody>
      </p:sp>
    </p:spTree>
    <p:extLst>
      <p:ext uri="{BB962C8B-B14F-4D97-AF65-F5344CB8AC3E}">
        <p14:creationId xmlns:p14="http://schemas.microsoft.com/office/powerpoint/2010/main" val="2173562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AA927B5A-BF90-6C7E-9DAB-B0A127478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>
            <a:extLst>
              <a:ext uri="{FF2B5EF4-FFF2-40B4-BE49-F238E27FC236}">
                <a16:creationId xmlns:a16="http://schemas.microsoft.com/office/drawing/2014/main" id="{3E79393D-392A-70ED-4FA7-A8E2A91B02B2}"/>
              </a:ext>
            </a:extLst>
          </p:cNvPr>
          <p:cNvSpPr/>
          <p:nvPr/>
        </p:nvSpPr>
        <p:spPr>
          <a:xfrm>
            <a:off x="2199222" y="703495"/>
            <a:ext cx="13500245" cy="9285267"/>
          </a:xfrm>
          <a:custGeom>
            <a:avLst/>
            <a:gdLst/>
            <a:ahLst/>
            <a:cxnLst/>
            <a:rect l="l" t="t" r="r" b="b"/>
            <a:pathLst>
              <a:path w="3555620" h="2445502" extrusionOk="0">
                <a:moveTo>
                  <a:pt x="11469" y="0"/>
                </a:moveTo>
                <a:lnTo>
                  <a:pt x="3544150" y="0"/>
                </a:lnTo>
                <a:cubicBezTo>
                  <a:pt x="3547192" y="0"/>
                  <a:pt x="3550110" y="1208"/>
                  <a:pt x="3552261" y="3359"/>
                </a:cubicBezTo>
                <a:cubicBezTo>
                  <a:pt x="3554411" y="5510"/>
                  <a:pt x="3555620" y="8427"/>
                  <a:pt x="3555620" y="11469"/>
                </a:cubicBezTo>
                <a:lnTo>
                  <a:pt x="3555620" y="2434032"/>
                </a:lnTo>
                <a:cubicBezTo>
                  <a:pt x="3555620" y="2437074"/>
                  <a:pt x="3554411" y="2439991"/>
                  <a:pt x="3552261" y="2442142"/>
                </a:cubicBezTo>
                <a:cubicBezTo>
                  <a:pt x="3550110" y="2444293"/>
                  <a:pt x="3547192" y="2445502"/>
                  <a:pt x="3544150" y="2445502"/>
                </a:cubicBezTo>
                <a:lnTo>
                  <a:pt x="11469" y="2445502"/>
                </a:lnTo>
                <a:cubicBezTo>
                  <a:pt x="8427" y="2445502"/>
                  <a:pt x="5510" y="2444293"/>
                  <a:pt x="3359" y="2442142"/>
                </a:cubicBezTo>
                <a:cubicBezTo>
                  <a:pt x="1208" y="2439991"/>
                  <a:pt x="0" y="2437074"/>
                  <a:pt x="0" y="2434032"/>
                </a:cubicBezTo>
                <a:lnTo>
                  <a:pt x="0" y="11469"/>
                </a:lnTo>
                <a:cubicBezTo>
                  <a:pt x="0" y="8427"/>
                  <a:pt x="1208" y="5510"/>
                  <a:pt x="3359" y="3359"/>
                </a:cubicBezTo>
                <a:cubicBezTo>
                  <a:pt x="5510" y="1208"/>
                  <a:pt x="8427" y="0"/>
                  <a:pt x="11469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38100" cap="sq" cmpd="sng">
            <a:solidFill>
              <a:srgbClr val="E5E1D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133" name="Google Shape;133;p5">
            <a:extLst>
              <a:ext uri="{FF2B5EF4-FFF2-40B4-BE49-F238E27FC236}">
                <a16:creationId xmlns:a16="http://schemas.microsoft.com/office/drawing/2014/main" id="{240BE27C-A574-111A-7369-B259C0F315E6}"/>
              </a:ext>
            </a:extLst>
          </p:cNvPr>
          <p:cNvSpPr/>
          <p:nvPr/>
        </p:nvSpPr>
        <p:spPr>
          <a:xfrm rot="-5400000">
            <a:off x="12031135" y="-1746490"/>
            <a:ext cx="4510376" cy="8003355"/>
          </a:xfrm>
          <a:custGeom>
            <a:avLst/>
            <a:gdLst/>
            <a:ahLst/>
            <a:cxnLst/>
            <a:rect l="l" t="t" r="r" b="b"/>
            <a:pathLst>
              <a:path w="10128448" h="10895890" extrusionOk="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8000"/>
            </a:blip>
            <a:stretch>
              <a:fillRect l="-351" r="-124909" b="-36139"/>
            </a:stretch>
          </a:blipFill>
          <a:ln>
            <a:noFill/>
          </a:ln>
        </p:spPr>
      </p:sp>
      <p:sp>
        <p:nvSpPr>
          <p:cNvPr id="134" name="Google Shape;134;p5">
            <a:extLst>
              <a:ext uri="{FF2B5EF4-FFF2-40B4-BE49-F238E27FC236}">
                <a16:creationId xmlns:a16="http://schemas.microsoft.com/office/drawing/2014/main" id="{DDF687AE-49CC-4DC2-9368-9A92122737DA}"/>
              </a:ext>
            </a:extLst>
          </p:cNvPr>
          <p:cNvSpPr txBox="1"/>
          <p:nvPr/>
        </p:nvSpPr>
        <p:spPr>
          <a:xfrm>
            <a:off x="3434612" y="1271258"/>
            <a:ext cx="10851711" cy="354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spcBef>
                <a:spcPts val="1500"/>
              </a:spcBef>
              <a:spcAft>
                <a:spcPts val="750"/>
              </a:spcAft>
            </a:pPr>
            <a:r>
              <a:rPr lang="en-IN" sz="9600" b="1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Advantages Over </a:t>
            </a:r>
          </a:p>
          <a:p>
            <a:pPr algn="l">
              <a:spcBef>
                <a:spcPts val="1500"/>
              </a:spcBef>
              <a:spcAft>
                <a:spcPts val="750"/>
              </a:spcAft>
            </a:pPr>
            <a:r>
              <a:rPr lang="en-IN" sz="9600" b="1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Existing Systems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C19F36-7932-C375-23E6-61DE777D20BD}"/>
              </a:ext>
            </a:extLst>
          </p:cNvPr>
          <p:cNvSpPr txBox="1"/>
          <p:nvPr/>
        </p:nvSpPr>
        <p:spPr>
          <a:xfrm>
            <a:off x="3996813" y="4872614"/>
            <a:ext cx="9144000" cy="2759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150"/>
              </a:spcBef>
              <a:spcAft>
                <a:spcPts val="150"/>
              </a:spcAft>
              <a:buFont typeface="+mj-lt"/>
              <a:buAutoNum type="arabicPeriod"/>
            </a:pPr>
            <a:r>
              <a:rPr lang="en-US" sz="32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AI-powered personalized recommendations</a:t>
            </a:r>
          </a:p>
          <a:p>
            <a:pPr marL="342900" indent="-342900">
              <a:spcBef>
                <a:spcPts val="150"/>
              </a:spcBef>
              <a:spcAft>
                <a:spcPts val="150"/>
              </a:spcAft>
              <a:buFont typeface="+mj-lt"/>
              <a:buAutoNum type="arabicPeriod"/>
            </a:pPr>
            <a:r>
              <a:rPr lang="en-US" sz="32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Real-time interactive chatbot</a:t>
            </a:r>
          </a:p>
          <a:p>
            <a:pPr marL="342900" indent="-342900">
              <a:spcBef>
                <a:spcPts val="150"/>
              </a:spcBef>
              <a:spcAft>
                <a:spcPts val="150"/>
              </a:spcAft>
              <a:buFont typeface="+mj-lt"/>
              <a:buAutoNum type="arabicPeriod"/>
            </a:pPr>
            <a:r>
              <a:rPr lang="en-US" sz="32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Modern, user-friendly interface</a:t>
            </a:r>
          </a:p>
          <a:p>
            <a:pPr marL="342900" indent="-342900">
              <a:spcBef>
                <a:spcPts val="150"/>
              </a:spcBef>
              <a:spcAft>
                <a:spcPts val="150"/>
              </a:spcAft>
              <a:buFont typeface="+mj-lt"/>
              <a:buAutoNum type="arabicPeriod"/>
            </a:pPr>
            <a:r>
              <a:rPr lang="en-US" sz="32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Efficient rank-based filtering</a:t>
            </a:r>
          </a:p>
          <a:p>
            <a:pPr marL="342900" indent="-342900">
              <a:spcBef>
                <a:spcPts val="150"/>
              </a:spcBef>
              <a:spcAft>
                <a:spcPts val="150"/>
              </a:spcAft>
              <a:buFont typeface="+mj-lt"/>
              <a:buAutoNum type="arabicPeriod"/>
            </a:pPr>
            <a:r>
              <a:rPr lang="en-US" sz="3200" b="0" i="0" dirty="0">
                <a:solidFill>
                  <a:srgbClr val="D8DEE9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Location-aware suggestions</a:t>
            </a:r>
          </a:p>
        </p:txBody>
      </p:sp>
    </p:spTree>
    <p:extLst>
      <p:ext uri="{BB962C8B-B14F-4D97-AF65-F5344CB8AC3E}">
        <p14:creationId xmlns:p14="http://schemas.microsoft.com/office/powerpoint/2010/main" val="3792372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AE5E343D-D32B-DD4E-CB50-4EAC966CD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>
            <a:extLst>
              <a:ext uri="{FF2B5EF4-FFF2-40B4-BE49-F238E27FC236}">
                <a16:creationId xmlns:a16="http://schemas.microsoft.com/office/drawing/2014/main" id="{EB3023E5-4C52-B616-D597-876F34F0C301}"/>
              </a:ext>
            </a:extLst>
          </p:cNvPr>
          <p:cNvSpPr/>
          <p:nvPr/>
        </p:nvSpPr>
        <p:spPr>
          <a:xfrm>
            <a:off x="825910" y="471948"/>
            <a:ext cx="16444451" cy="9516815"/>
          </a:xfrm>
          <a:custGeom>
            <a:avLst/>
            <a:gdLst/>
            <a:ahLst/>
            <a:cxnLst/>
            <a:rect l="l" t="t" r="r" b="b"/>
            <a:pathLst>
              <a:path w="3555620" h="2445502" extrusionOk="0">
                <a:moveTo>
                  <a:pt x="11469" y="0"/>
                </a:moveTo>
                <a:lnTo>
                  <a:pt x="3544150" y="0"/>
                </a:lnTo>
                <a:cubicBezTo>
                  <a:pt x="3547192" y="0"/>
                  <a:pt x="3550110" y="1208"/>
                  <a:pt x="3552261" y="3359"/>
                </a:cubicBezTo>
                <a:cubicBezTo>
                  <a:pt x="3554411" y="5510"/>
                  <a:pt x="3555620" y="8427"/>
                  <a:pt x="3555620" y="11469"/>
                </a:cubicBezTo>
                <a:lnTo>
                  <a:pt x="3555620" y="2434032"/>
                </a:lnTo>
                <a:cubicBezTo>
                  <a:pt x="3555620" y="2437074"/>
                  <a:pt x="3554411" y="2439991"/>
                  <a:pt x="3552261" y="2442142"/>
                </a:cubicBezTo>
                <a:cubicBezTo>
                  <a:pt x="3550110" y="2444293"/>
                  <a:pt x="3547192" y="2445502"/>
                  <a:pt x="3544150" y="2445502"/>
                </a:cubicBezTo>
                <a:lnTo>
                  <a:pt x="11469" y="2445502"/>
                </a:lnTo>
                <a:cubicBezTo>
                  <a:pt x="8427" y="2445502"/>
                  <a:pt x="5510" y="2444293"/>
                  <a:pt x="3359" y="2442142"/>
                </a:cubicBezTo>
                <a:cubicBezTo>
                  <a:pt x="1208" y="2439991"/>
                  <a:pt x="0" y="2437074"/>
                  <a:pt x="0" y="2434032"/>
                </a:cubicBezTo>
                <a:lnTo>
                  <a:pt x="0" y="11469"/>
                </a:lnTo>
                <a:cubicBezTo>
                  <a:pt x="0" y="8427"/>
                  <a:pt x="1208" y="5510"/>
                  <a:pt x="3359" y="3359"/>
                </a:cubicBezTo>
                <a:cubicBezTo>
                  <a:pt x="5510" y="1208"/>
                  <a:pt x="8427" y="0"/>
                  <a:pt x="11469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38100" cap="sq" cmpd="sng">
            <a:solidFill>
              <a:srgbClr val="E5E1D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133" name="Google Shape;133;p5">
            <a:extLst>
              <a:ext uri="{FF2B5EF4-FFF2-40B4-BE49-F238E27FC236}">
                <a16:creationId xmlns:a16="http://schemas.microsoft.com/office/drawing/2014/main" id="{F58F7A1C-FF80-6617-093E-AC064E3B2BCF}"/>
              </a:ext>
            </a:extLst>
          </p:cNvPr>
          <p:cNvSpPr/>
          <p:nvPr/>
        </p:nvSpPr>
        <p:spPr>
          <a:xfrm rot="-5400000">
            <a:off x="12031135" y="-1746490"/>
            <a:ext cx="4510376" cy="8003355"/>
          </a:xfrm>
          <a:custGeom>
            <a:avLst/>
            <a:gdLst/>
            <a:ahLst/>
            <a:cxnLst/>
            <a:rect l="l" t="t" r="r" b="b"/>
            <a:pathLst>
              <a:path w="10128448" h="10895890" extrusionOk="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8000"/>
            </a:blip>
            <a:stretch>
              <a:fillRect l="-351" r="-124909" b="-36139"/>
            </a:stretch>
          </a:blipFill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09BA95-630E-F08C-ECBC-6FDF3535F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146" y="1528710"/>
            <a:ext cx="15789977" cy="722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461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BF90AE3C-6C1B-0B5C-7F81-A7C4B66BD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>
            <a:extLst>
              <a:ext uri="{FF2B5EF4-FFF2-40B4-BE49-F238E27FC236}">
                <a16:creationId xmlns:a16="http://schemas.microsoft.com/office/drawing/2014/main" id="{9FCCD568-4D4E-F4CA-7A66-48E652AB6952}"/>
              </a:ext>
            </a:extLst>
          </p:cNvPr>
          <p:cNvSpPr/>
          <p:nvPr/>
        </p:nvSpPr>
        <p:spPr>
          <a:xfrm>
            <a:off x="2199222" y="703495"/>
            <a:ext cx="13500245" cy="9285267"/>
          </a:xfrm>
          <a:custGeom>
            <a:avLst/>
            <a:gdLst/>
            <a:ahLst/>
            <a:cxnLst/>
            <a:rect l="l" t="t" r="r" b="b"/>
            <a:pathLst>
              <a:path w="3555620" h="2445502" extrusionOk="0">
                <a:moveTo>
                  <a:pt x="11469" y="0"/>
                </a:moveTo>
                <a:lnTo>
                  <a:pt x="3544150" y="0"/>
                </a:lnTo>
                <a:cubicBezTo>
                  <a:pt x="3547192" y="0"/>
                  <a:pt x="3550110" y="1208"/>
                  <a:pt x="3552261" y="3359"/>
                </a:cubicBezTo>
                <a:cubicBezTo>
                  <a:pt x="3554411" y="5510"/>
                  <a:pt x="3555620" y="8427"/>
                  <a:pt x="3555620" y="11469"/>
                </a:cubicBezTo>
                <a:lnTo>
                  <a:pt x="3555620" y="2434032"/>
                </a:lnTo>
                <a:cubicBezTo>
                  <a:pt x="3555620" y="2437074"/>
                  <a:pt x="3554411" y="2439991"/>
                  <a:pt x="3552261" y="2442142"/>
                </a:cubicBezTo>
                <a:cubicBezTo>
                  <a:pt x="3550110" y="2444293"/>
                  <a:pt x="3547192" y="2445502"/>
                  <a:pt x="3544150" y="2445502"/>
                </a:cubicBezTo>
                <a:lnTo>
                  <a:pt x="11469" y="2445502"/>
                </a:lnTo>
                <a:cubicBezTo>
                  <a:pt x="8427" y="2445502"/>
                  <a:pt x="5510" y="2444293"/>
                  <a:pt x="3359" y="2442142"/>
                </a:cubicBezTo>
                <a:cubicBezTo>
                  <a:pt x="1208" y="2439991"/>
                  <a:pt x="0" y="2437074"/>
                  <a:pt x="0" y="2434032"/>
                </a:cubicBezTo>
                <a:lnTo>
                  <a:pt x="0" y="11469"/>
                </a:lnTo>
                <a:cubicBezTo>
                  <a:pt x="0" y="8427"/>
                  <a:pt x="1208" y="5510"/>
                  <a:pt x="3359" y="3359"/>
                </a:cubicBezTo>
                <a:cubicBezTo>
                  <a:pt x="5510" y="1208"/>
                  <a:pt x="8427" y="0"/>
                  <a:pt x="11469" y="0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 w="38100" cap="sq" cmpd="sng">
            <a:solidFill>
              <a:srgbClr val="E5E1DA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5">
            <a:extLst>
              <a:ext uri="{FF2B5EF4-FFF2-40B4-BE49-F238E27FC236}">
                <a16:creationId xmlns:a16="http://schemas.microsoft.com/office/drawing/2014/main" id="{21BA8332-3F44-286D-875C-6C934A32C5B1}"/>
              </a:ext>
            </a:extLst>
          </p:cNvPr>
          <p:cNvSpPr/>
          <p:nvPr/>
        </p:nvSpPr>
        <p:spPr>
          <a:xfrm rot="-5400000">
            <a:off x="12031135" y="-1746490"/>
            <a:ext cx="4510376" cy="8003355"/>
          </a:xfrm>
          <a:custGeom>
            <a:avLst/>
            <a:gdLst/>
            <a:ahLst/>
            <a:cxnLst/>
            <a:rect l="l" t="t" r="r" b="b"/>
            <a:pathLst>
              <a:path w="10128448" h="10895890" extrusionOk="0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8000"/>
            </a:blip>
            <a:stretch>
              <a:fillRect l="-351" r="-124909" b="-36139"/>
            </a:stretch>
          </a:blipFill>
          <a:ln>
            <a:noFill/>
          </a:ln>
        </p:spPr>
      </p:sp>
      <p:sp>
        <p:nvSpPr>
          <p:cNvPr id="134" name="Google Shape;134;p5">
            <a:extLst>
              <a:ext uri="{FF2B5EF4-FFF2-40B4-BE49-F238E27FC236}">
                <a16:creationId xmlns:a16="http://schemas.microsoft.com/office/drawing/2014/main" id="{3961AFCE-27E6-80E2-3A78-BCFA72EA405E}"/>
              </a:ext>
            </a:extLst>
          </p:cNvPr>
          <p:cNvSpPr txBox="1"/>
          <p:nvPr/>
        </p:nvSpPr>
        <p:spPr>
          <a:xfrm>
            <a:off x="3523489" y="1388284"/>
            <a:ext cx="10851711" cy="2866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1" b="1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FEATURES &amp;</a:t>
            </a:r>
            <a:endParaRPr/>
          </a:p>
          <a:p>
            <a:pPr marL="0" marR="0" lvl="0" indent="0" algn="ctr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61" b="1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TECH STACK</a:t>
            </a:r>
            <a:endParaRPr/>
          </a:p>
          <a:p>
            <a:pPr marL="0" marR="0" lvl="0" indent="0" algn="ctr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661" b="1">
              <a:solidFill>
                <a:srgbClr val="FBF9F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Google Shape;124;p4">
            <a:extLst>
              <a:ext uri="{FF2B5EF4-FFF2-40B4-BE49-F238E27FC236}">
                <a16:creationId xmlns:a16="http://schemas.microsoft.com/office/drawing/2014/main" id="{B52F5C8F-E41C-3F47-2286-66A923AD5307}"/>
              </a:ext>
            </a:extLst>
          </p:cNvPr>
          <p:cNvSpPr txBox="1"/>
          <p:nvPr/>
        </p:nvSpPr>
        <p:spPr>
          <a:xfrm>
            <a:off x="2766518" y="3679814"/>
            <a:ext cx="12571805" cy="5909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</a:rPr>
              <a:t>Frontend Framework:</a:t>
            </a:r>
            <a:endParaRPr lang="en-IN" sz="1800" dirty="0">
              <a:solidFill>
                <a:schemeClr val="bg1"/>
              </a:solidFill>
              <a:effectLst/>
            </a:endParaRPr>
          </a:p>
          <a:p>
            <a:pPr marL="285750" lvl="4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React 18.3.1 with TypeScript</a:t>
            </a:r>
          </a:p>
          <a:p>
            <a:pPr marL="285750" lvl="4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Vite as the build tool and development server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</a:rPr>
              <a:t>Styling and UI:</a:t>
            </a:r>
            <a:endParaRPr lang="en-IN" sz="1800" dirty="0">
              <a:solidFill>
                <a:schemeClr val="bg1"/>
              </a:solidFill>
              <a:effectLst/>
            </a:endParaRP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Tailwind CSS for styling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Modern responsive design with grid layout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Custom components for forms and dashboard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</a:rPr>
              <a:t>Data Processing and Visualization:</a:t>
            </a:r>
            <a:endParaRPr lang="en-IN" sz="1800" dirty="0">
              <a:solidFill>
                <a:schemeClr val="bg1"/>
              </a:solidFill>
              <a:effectLst/>
            </a:endParaRP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 err="1">
                <a:solidFill>
                  <a:schemeClr val="bg1"/>
                </a:solidFill>
                <a:effectLst/>
              </a:rPr>
              <a:t>PapaParse</a:t>
            </a:r>
            <a:r>
              <a:rPr lang="en-IN" sz="1800" dirty="0">
                <a:solidFill>
                  <a:schemeClr val="bg1"/>
                </a:solidFill>
                <a:effectLst/>
              </a:rPr>
              <a:t> for CSV parsing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Recharts for data visualization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React Query for data fetching and caching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</a:rPr>
              <a:t>AI Integration:</a:t>
            </a:r>
            <a:endParaRPr lang="en-IN" sz="1800" dirty="0">
              <a:solidFill>
                <a:schemeClr val="bg1"/>
              </a:solidFill>
              <a:effectLst/>
            </a:endParaRP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Google's Generative AI (@google/generative-ai) for predictions and chatbot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Custom integration with Gemini API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</a:rPr>
              <a:t>Development Tools:</a:t>
            </a:r>
            <a:endParaRPr lang="en-IN" sz="1800" dirty="0">
              <a:solidFill>
                <a:schemeClr val="bg1"/>
              </a:solidFill>
              <a:effectLst/>
            </a:endParaRP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/>
                </a:solidFill>
                <a:effectLst/>
              </a:rPr>
              <a:t>TypeScript for type safety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 err="1">
                <a:solidFill>
                  <a:schemeClr val="bg1"/>
                </a:solidFill>
                <a:effectLst/>
              </a:rPr>
              <a:t>ESLint</a:t>
            </a:r>
            <a:r>
              <a:rPr lang="en-IN" sz="1800" dirty="0">
                <a:solidFill>
                  <a:schemeClr val="bg1"/>
                </a:solidFill>
                <a:effectLst/>
              </a:rPr>
              <a:t> for code quality</a:t>
            </a:r>
          </a:p>
          <a:p>
            <a:pPr marL="285750" indent="-285750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IN" sz="1800" dirty="0" err="1">
                <a:solidFill>
                  <a:schemeClr val="bg1"/>
                </a:solidFill>
                <a:effectLst/>
              </a:rPr>
              <a:t>PostCSS</a:t>
            </a:r>
            <a:r>
              <a:rPr lang="en-IN" sz="1800" dirty="0">
                <a:solidFill>
                  <a:schemeClr val="bg1"/>
                </a:solidFill>
                <a:effectLst/>
              </a:rPr>
              <a:t> and </a:t>
            </a:r>
            <a:r>
              <a:rPr lang="en-IN" sz="1800" dirty="0" err="1">
                <a:solidFill>
                  <a:schemeClr val="bg1"/>
                </a:solidFill>
                <a:effectLst/>
              </a:rPr>
              <a:t>Autoprefixer</a:t>
            </a:r>
            <a:r>
              <a:rPr lang="en-IN" sz="1800" dirty="0">
                <a:solidFill>
                  <a:schemeClr val="bg1"/>
                </a:solidFill>
                <a:effectLst/>
              </a:rPr>
              <a:t> for CSS processing</a:t>
            </a:r>
          </a:p>
        </p:txBody>
      </p:sp>
    </p:spTree>
    <p:extLst>
      <p:ext uri="{BB962C8B-B14F-4D97-AF65-F5344CB8AC3E}">
        <p14:creationId xmlns:p14="http://schemas.microsoft.com/office/powerpoint/2010/main" val="2655200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548</Words>
  <Application>Microsoft Office PowerPoint</Application>
  <PresentationFormat>Custom</PresentationFormat>
  <Paragraphs>93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Segoe UI Semibold</vt:lpstr>
      <vt:lpstr>Calibri</vt:lpstr>
      <vt:lpstr>Poppins</vt:lpstr>
      <vt:lpstr>Segoe UI Black</vt:lpstr>
      <vt:lpstr>Aharoni</vt:lpstr>
      <vt:lpstr>Lato</vt:lpstr>
      <vt:lpstr>Times</vt:lpstr>
      <vt:lpstr>Segoe WPC</vt:lpstr>
      <vt:lpstr>Algerian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Hardik Jain</dc:creator>
  <cp:lastModifiedBy>Hardik Jain</cp:lastModifiedBy>
  <cp:revision>10</cp:revision>
  <dcterms:created xsi:type="dcterms:W3CDTF">2006-08-16T00:00:00Z</dcterms:created>
  <dcterms:modified xsi:type="dcterms:W3CDTF">2025-07-05T17:28:58Z</dcterms:modified>
</cp:coreProperties>
</file>